
<file path=[Content_Types].xml><?xml version="1.0" encoding="utf-8"?>
<Types xmlns="http://schemas.openxmlformats.org/package/2006/content-types">
  <Default Extension="png" ContentType="image/png"/>
  <Default Extension="bin" ContentType="application/vnd.openxmlformats-officedocument.oleObject"/>
  <Default Extension="jfif" ContentType="image/jpe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8" r:id="rId1"/>
  </p:sldMasterIdLst>
  <p:notesMasterIdLst>
    <p:notesMasterId r:id="rId19"/>
  </p:notesMasterIdLst>
  <p:sldIdLst>
    <p:sldId id="256" r:id="rId2"/>
    <p:sldId id="288" r:id="rId3"/>
    <p:sldId id="290" r:id="rId4"/>
    <p:sldId id="303" r:id="rId5"/>
    <p:sldId id="305" r:id="rId6"/>
    <p:sldId id="309" r:id="rId7"/>
    <p:sldId id="311" r:id="rId8"/>
    <p:sldId id="312" r:id="rId9"/>
    <p:sldId id="300" r:id="rId10"/>
    <p:sldId id="302" r:id="rId11"/>
    <p:sldId id="307" r:id="rId12"/>
    <p:sldId id="308" r:id="rId13"/>
    <p:sldId id="293" r:id="rId14"/>
    <p:sldId id="299" r:id="rId15"/>
    <p:sldId id="298" r:id="rId16"/>
    <p:sldId id="306" r:id="rId17"/>
    <p:sldId id="279" r:id="rId18"/>
  </p:sldIdLst>
  <p:sldSz cx="9144000" cy="5143500" type="screen16x9"/>
  <p:notesSz cx="6858000" cy="9144000"/>
  <p:embeddedFontLst>
    <p:embeddedFont>
      <p:font typeface="Montserrat"/>
      <p:regular r:id="rId20"/>
      <p:bold r:id="rId21"/>
      <p:italic r:id="rId22"/>
      <p:boldItalic r:id="rId23"/>
    </p:embeddedFont>
    <p:embeddedFont>
      <p:font typeface="Lora" panose="020B0604020202020204" charset="0"/>
      <p:regular r:id="rId24"/>
      <p:bold r:id="rId25"/>
      <p:italic r:id="rId26"/>
      <p:boldItalic r:id="rId27"/>
    </p:embeddedFont>
    <p:embeddedFont>
      <p:font typeface="Montserrat Medium" panose="020B060402020202020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pos="562">
          <p15:clr>
            <a:srgbClr val="747775"/>
          </p15:clr>
        </p15:guide>
        <p15:guide id="4" orient="horz" pos="479">
          <p15:clr>
            <a:srgbClr val="747775"/>
          </p15:clr>
        </p15:guide>
        <p15:guide id="5" orient="horz" pos="413">
          <p15:clr>
            <a:srgbClr val="747775"/>
          </p15:clr>
        </p15:guide>
        <p15:guide id="6" pos="4142">
          <p15:clr>
            <a:srgbClr val="747775"/>
          </p15:clr>
        </p15:guide>
        <p15:guide id="7" orient="horz" pos="305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05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2" d="100"/>
          <a:sy n="92" d="100"/>
        </p:scale>
        <p:origin x="756" y="72"/>
      </p:cViewPr>
      <p:guideLst>
        <p:guide orient="horz" pos="1620"/>
        <p:guide pos="2880"/>
        <p:guide pos="562"/>
        <p:guide orient="horz" pos="479"/>
        <p:guide orient="horz" pos="413"/>
        <p:guide pos="4142"/>
        <p:guide orient="horz" pos="305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tableStyles" Target="tableStyle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3" name="Google Shape;7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5: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9" name="Google Shape;14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153040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5: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9" name="Google Shape;14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84205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7"/>
        <p:cNvGrpSpPr/>
        <p:nvPr/>
      </p:nvGrpSpPr>
      <p:grpSpPr>
        <a:xfrm>
          <a:off x="0" y="0"/>
          <a:ext cx="0" cy="0"/>
          <a:chOff x="0" y="0"/>
          <a:chExt cx="0" cy="0"/>
        </a:xfrm>
      </p:grpSpPr>
      <p:sp>
        <p:nvSpPr>
          <p:cNvPr id="1458" name="Google Shape;1458;p24: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59" name="Google Shape;1459;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5: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9" name="Google Shape;14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553857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5: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9" name="Google Shape;14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462579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5: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49" name="Google Shape;14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25462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5: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49" name="Google Shape;14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501880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5: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49" name="Google Shape;14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817636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5: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49" name="Google Shape;14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588054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5: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9" name="Google Shape;14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219133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5: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9" name="Google Shape;14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55442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PTMON title">
  <p:cSld name="PPTMON title">
    <p:spTree>
      <p:nvGrpSpPr>
        <p:cNvPr id="1" name="Shape 6"/>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PPTMON custom">
  <p:cSld name="PPTMON custom">
    <p:spTree>
      <p:nvGrpSpPr>
        <p:cNvPr id="1" name="Shape 24"/>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PTMON slide">
  <p:cSld name="PPTMON slide">
    <p:spTree>
      <p:nvGrpSpPr>
        <p:cNvPr id="1" name="Shape 25"/>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242C4F"/>
            </a:gs>
            <a:gs pos="100000">
              <a:srgbClr val="1E123D"/>
            </a:gs>
          </a:gsLst>
          <a:path path="circle">
            <a:fillToRect l="100000" t="100000"/>
          </a:path>
          <a:tileRect r="-100000" b="-100000"/>
        </a:gra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55" r:id="rId2"/>
    <p:sldLayoutId id="2147483656"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5.jfif"/><Relationship Id="rId4" Type="http://schemas.openxmlformats.org/officeDocument/2006/relationships/image" Target="../media/image14.jfif"/></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6.jp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6.e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7.e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8.e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9.emf"/></Relationships>
</file>

<file path=ppt/slides/_rels/slide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23"/>
          <p:cNvSpPr txBox="1"/>
          <p:nvPr/>
        </p:nvSpPr>
        <p:spPr>
          <a:xfrm>
            <a:off x="892850" y="2571750"/>
            <a:ext cx="7331400" cy="7407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3700"/>
              <a:buFont typeface="Arial"/>
              <a:buNone/>
            </a:pPr>
            <a:r>
              <a:rPr lang="es-AR" sz="3700" b="1" dirty="0" smtClean="0">
                <a:solidFill>
                  <a:schemeClr val="lt1"/>
                </a:solidFill>
                <a:latin typeface="Lora"/>
              </a:rPr>
              <a:t>Boletín Sumar +. </a:t>
            </a:r>
            <a:r>
              <a:rPr lang="es-AR" sz="3700" b="1" dirty="0">
                <a:solidFill>
                  <a:schemeClr val="accent4"/>
                </a:solidFill>
                <a:latin typeface="Lora"/>
              </a:rPr>
              <a:t>Salta</a:t>
            </a:r>
            <a:r>
              <a:rPr lang="es-AR" sz="3700" b="1" dirty="0">
                <a:solidFill>
                  <a:schemeClr val="lt1"/>
                </a:solidFill>
                <a:latin typeface="Lora"/>
              </a:rPr>
              <a:t> </a:t>
            </a:r>
            <a:r>
              <a:rPr lang="ko" sz="3700" b="1" i="0" u="none" strike="noStrike" cap="none" dirty="0">
                <a:solidFill>
                  <a:schemeClr val="accent4"/>
                </a:solidFill>
                <a:latin typeface="Lora"/>
                <a:ea typeface="Lora"/>
                <a:cs typeface="Lora"/>
                <a:sym typeface="Lora"/>
              </a:rPr>
              <a:t/>
            </a:r>
            <a:br>
              <a:rPr lang="ko" sz="3700" b="1" i="0" u="none" strike="noStrike" cap="none" dirty="0">
                <a:solidFill>
                  <a:schemeClr val="accent4"/>
                </a:solidFill>
                <a:latin typeface="Lora"/>
                <a:ea typeface="Lora"/>
                <a:cs typeface="Lora"/>
                <a:sym typeface="Lora"/>
              </a:rPr>
            </a:br>
            <a:r>
              <a:rPr lang="ko" sz="3700" b="1" i="0" u="none" strike="noStrike" cap="none" dirty="0">
                <a:solidFill>
                  <a:schemeClr val="accent4"/>
                </a:solidFill>
                <a:latin typeface="Lora"/>
                <a:ea typeface="Lora"/>
                <a:cs typeface="Lora"/>
                <a:sym typeface="Lora"/>
              </a:rPr>
              <a:t/>
            </a:r>
            <a:br>
              <a:rPr lang="ko" sz="3700" b="1" i="0" u="none" strike="noStrike" cap="none" dirty="0">
                <a:solidFill>
                  <a:schemeClr val="accent4"/>
                </a:solidFill>
                <a:latin typeface="Lora"/>
                <a:ea typeface="Lora"/>
                <a:cs typeface="Lora"/>
                <a:sym typeface="Lora"/>
              </a:rPr>
            </a:br>
            <a:endParaRPr sz="3700" b="1" i="0" u="none" strike="noStrike" cap="none" dirty="0">
              <a:solidFill>
                <a:schemeClr val="accent4"/>
              </a:solidFill>
              <a:latin typeface="Lora"/>
              <a:ea typeface="Lora"/>
              <a:cs typeface="Lora"/>
              <a:sym typeface="Lora"/>
            </a:endParaRPr>
          </a:p>
        </p:txBody>
      </p:sp>
      <p:sp>
        <p:nvSpPr>
          <p:cNvPr id="76" name="Google Shape;76;p23"/>
          <p:cNvSpPr txBox="1"/>
          <p:nvPr/>
        </p:nvSpPr>
        <p:spPr>
          <a:xfrm>
            <a:off x="2171700" y="4248977"/>
            <a:ext cx="4800600" cy="3924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s-AR" sz="1100" dirty="0" smtClean="0">
                <a:solidFill>
                  <a:schemeClr val="accent5"/>
                </a:solidFill>
                <a:latin typeface="Montserrat Medium"/>
                <a:ea typeface="Montserrat Medium"/>
                <a:cs typeface="Montserrat Medium"/>
                <a:sym typeface="Montserrat Medium"/>
              </a:rPr>
              <a:t>Abril 2026</a:t>
            </a:r>
            <a:endParaRPr sz="1100" b="0" i="0" u="none" strike="noStrike" cap="none" dirty="0">
              <a:solidFill>
                <a:schemeClr val="accent5"/>
              </a:solidFill>
              <a:latin typeface="Montserrat Medium"/>
              <a:ea typeface="Montserrat Medium"/>
              <a:cs typeface="Montserrat Medium"/>
              <a:sym typeface="Montserrat Medium"/>
            </a:endParaRPr>
          </a:p>
        </p:txBody>
      </p:sp>
      <p:pic>
        <p:nvPicPr>
          <p:cNvPr id="77" name="Google Shape;77;p23"/>
          <p:cNvPicPr preferRelativeResize="0"/>
          <p:nvPr/>
        </p:nvPicPr>
        <p:blipFill rotWithShape="1">
          <a:blip r:embed="rId3">
            <a:alphaModFix/>
          </a:blip>
          <a:srcRect/>
          <a:stretch/>
        </p:blipFill>
        <p:spPr>
          <a:xfrm>
            <a:off x="3710700" y="760950"/>
            <a:ext cx="1722600" cy="1722600"/>
          </a:xfrm>
          <a:prstGeom prst="rect">
            <a:avLst/>
          </a:prstGeom>
          <a:noFill/>
          <a:ln>
            <a:noFill/>
          </a:ln>
        </p:spPr>
      </p:pic>
      <p:pic>
        <p:nvPicPr>
          <p:cNvPr id="2" name="Imagen 1"/>
          <p:cNvPicPr>
            <a:picLocks noChangeAspect="1"/>
          </p:cNvPicPr>
          <p:nvPr/>
        </p:nvPicPr>
        <p:blipFill>
          <a:blip r:embed="rId4"/>
          <a:stretch>
            <a:fillRect/>
          </a:stretch>
        </p:blipFill>
        <p:spPr>
          <a:xfrm>
            <a:off x="6287793" y="3779505"/>
            <a:ext cx="2280102" cy="110956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0"/>
        <p:cNvGrpSpPr/>
        <p:nvPr/>
      </p:nvGrpSpPr>
      <p:grpSpPr>
        <a:xfrm>
          <a:off x="0" y="0"/>
          <a:ext cx="0" cy="0"/>
          <a:chOff x="0" y="0"/>
          <a:chExt cx="0" cy="0"/>
        </a:xfrm>
      </p:grpSpPr>
      <p:sp>
        <p:nvSpPr>
          <p:cNvPr id="151" name="Google Shape;151;p27"/>
          <p:cNvSpPr/>
          <p:nvPr/>
        </p:nvSpPr>
        <p:spPr>
          <a:xfrm>
            <a:off x="0" y="5048100"/>
            <a:ext cx="9144000" cy="95400"/>
          </a:xfrm>
          <a:prstGeom prst="rect">
            <a:avLst/>
          </a:prstGeom>
          <a:solidFill>
            <a:srgbClr val="242C4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242C4F"/>
              </a:solidFill>
              <a:latin typeface="Arial"/>
              <a:ea typeface="Arial"/>
              <a:cs typeface="Arial"/>
              <a:sym typeface="Arial"/>
            </a:endParaRPr>
          </a:p>
        </p:txBody>
      </p:sp>
      <p:pic>
        <p:nvPicPr>
          <p:cNvPr id="155" name="Google Shape;155;p27"/>
          <p:cNvPicPr preferRelativeResize="0"/>
          <p:nvPr/>
        </p:nvPicPr>
        <p:blipFill rotWithShape="1">
          <a:blip r:embed="rId3">
            <a:alphaModFix/>
          </a:blip>
          <a:srcRect/>
          <a:stretch/>
        </p:blipFill>
        <p:spPr>
          <a:xfrm>
            <a:off x="7960275" y="690275"/>
            <a:ext cx="2371724" cy="3915657"/>
          </a:xfrm>
          <a:prstGeom prst="rect">
            <a:avLst/>
          </a:prstGeom>
          <a:noFill/>
          <a:ln>
            <a:noFill/>
          </a:ln>
        </p:spPr>
      </p:pic>
      <p:sp>
        <p:nvSpPr>
          <p:cNvPr id="3" name="CuadroTexto 2"/>
          <p:cNvSpPr txBox="1"/>
          <p:nvPr/>
        </p:nvSpPr>
        <p:spPr>
          <a:xfrm>
            <a:off x="1495839" y="1116787"/>
            <a:ext cx="6131088" cy="307777"/>
          </a:xfrm>
          <a:prstGeom prst="rect">
            <a:avLst/>
          </a:prstGeom>
          <a:noFill/>
        </p:spPr>
        <p:txBody>
          <a:bodyPr wrap="square" rtlCol="0">
            <a:spAutoFit/>
          </a:bodyPr>
          <a:lstStyle/>
          <a:p>
            <a:endParaRPr lang="es-AR" dirty="0">
              <a:solidFill>
                <a:srgbClr val="7030A0"/>
              </a:solidFill>
            </a:endParaRPr>
          </a:p>
        </p:txBody>
      </p:sp>
      <p:sp>
        <p:nvSpPr>
          <p:cNvPr id="2" name="CuadroTexto 1"/>
          <p:cNvSpPr txBox="1"/>
          <p:nvPr/>
        </p:nvSpPr>
        <p:spPr>
          <a:xfrm>
            <a:off x="1252733" y="203242"/>
            <a:ext cx="5964382" cy="369332"/>
          </a:xfrm>
          <a:prstGeom prst="rect">
            <a:avLst/>
          </a:prstGeom>
          <a:noFill/>
        </p:spPr>
        <p:txBody>
          <a:bodyPr wrap="square" rtlCol="0">
            <a:spAutoFit/>
          </a:bodyPr>
          <a:lstStyle/>
          <a:p>
            <a:pPr algn="ctr"/>
            <a:r>
              <a:rPr lang="es-AR" sz="1800" b="1" dirty="0" smtClean="0">
                <a:latin typeface="Lora" panose="020B0604020202020204" charset="0"/>
              </a:rPr>
              <a:t>Inversiones realizadas durante abril 2026 </a:t>
            </a:r>
            <a:endParaRPr lang="es-AR" sz="1800" b="1" dirty="0">
              <a:latin typeface="Lora" panose="020B0604020202020204" charset="0"/>
            </a:endParaRPr>
          </a:p>
        </p:txBody>
      </p:sp>
      <p:graphicFrame>
        <p:nvGraphicFramePr>
          <p:cNvPr id="8" name="Tabla 7"/>
          <p:cNvGraphicFramePr>
            <a:graphicFrameLocks noGrp="1"/>
          </p:cNvGraphicFramePr>
          <p:nvPr>
            <p:extLst>
              <p:ext uri="{D42A27DB-BD31-4B8C-83A1-F6EECF244321}">
                <p14:modId xmlns:p14="http://schemas.microsoft.com/office/powerpoint/2010/main" val="4131549217"/>
              </p:ext>
            </p:extLst>
          </p:nvPr>
        </p:nvGraphicFramePr>
        <p:xfrm>
          <a:off x="509573" y="676529"/>
          <a:ext cx="7450702" cy="4126928"/>
        </p:xfrm>
        <a:graphic>
          <a:graphicData uri="http://schemas.openxmlformats.org/drawingml/2006/table">
            <a:tbl>
              <a:tblPr firstRow="1" bandRow="1">
                <a:tableStyleId>{5C22544A-7EE6-4342-B048-85BDC9FD1C3A}</a:tableStyleId>
              </a:tblPr>
              <a:tblGrid>
                <a:gridCol w="3725351">
                  <a:extLst>
                    <a:ext uri="{9D8B030D-6E8A-4147-A177-3AD203B41FA5}">
                      <a16:colId xmlns:a16="http://schemas.microsoft.com/office/drawing/2014/main" val="873904094"/>
                    </a:ext>
                  </a:extLst>
                </a:gridCol>
                <a:gridCol w="3725351">
                  <a:extLst>
                    <a:ext uri="{9D8B030D-6E8A-4147-A177-3AD203B41FA5}">
                      <a16:colId xmlns:a16="http://schemas.microsoft.com/office/drawing/2014/main" val="378986548"/>
                    </a:ext>
                  </a:extLst>
                </a:gridCol>
              </a:tblGrid>
              <a:tr h="303746">
                <a:tc>
                  <a:txBody>
                    <a:bodyPr/>
                    <a:lstStyle/>
                    <a:p>
                      <a:pPr algn="ctr"/>
                      <a:r>
                        <a:rPr lang="es-AR" dirty="0" smtClean="0"/>
                        <a:t>Establecimientos</a:t>
                      </a:r>
                      <a:r>
                        <a:rPr lang="es-AR" baseline="0" dirty="0" smtClean="0"/>
                        <a:t> de salud</a:t>
                      </a:r>
                      <a:endParaRPr lang="es-AR" dirty="0"/>
                    </a:p>
                  </a:txBody>
                  <a:tcPr/>
                </a:tc>
                <a:tc>
                  <a:txBody>
                    <a:bodyPr/>
                    <a:lstStyle/>
                    <a:p>
                      <a:pPr algn="ctr"/>
                      <a:r>
                        <a:rPr lang="es-AR" dirty="0" smtClean="0"/>
                        <a:t>Inversiones significativas</a:t>
                      </a:r>
                      <a:endParaRPr lang="es-AR" dirty="0"/>
                    </a:p>
                  </a:txBody>
                  <a:tcPr/>
                </a:tc>
                <a:extLst>
                  <a:ext uri="{0D108BD9-81ED-4DB2-BD59-A6C34878D82A}">
                    <a16:rowId xmlns:a16="http://schemas.microsoft.com/office/drawing/2014/main" val="802549118"/>
                  </a:ext>
                </a:extLst>
              </a:tr>
              <a:tr h="430653">
                <a:tc>
                  <a:txBody>
                    <a:bodyPr/>
                    <a:lstStyle/>
                    <a:p>
                      <a:r>
                        <a:rPr lang="es-AR" sz="1200" dirty="0" smtClean="0"/>
                        <a:t>Centro de salud</a:t>
                      </a:r>
                      <a:r>
                        <a:rPr lang="es-AR" sz="1200" baseline="0" dirty="0" smtClean="0"/>
                        <a:t> N° 9 Villa Lavalle</a:t>
                      </a:r>
                      <a:endParaRPr lang="es-AR" sz="1200" dirty="0"/>
                    </a:p>
                  </a:txBody>
                  <a:tcPr/>
                </a:tc>
                <a:tc>
                  <a:txBody>
                    <a:bodyPr/>
                    <a:lstStyle/>
                    <a:p>
                      <a:r>
                        <a:rPr lang="es-AR" sz="1200" dirty="0" smtClean="0"/>
                        <a:t>-    1 Camilla clínica de 4 patas</a:t>
                      </a:r>
                      <a:endParaRPr lang="es-AR" sz="1200" dirty="0"/>
                    </a:p>
                  </a:txBody>
                  <a:tcPr/>
                </a:tc>
                <a:extLst>
                  <a:ext uri="{0D108BD9-81ED-4DB2-BD59-A6C34878D82A}">
                    <a16:rowId xmlns:a16="http://schemas.microsoft.com/office/drawing/2014/main" val="2208071197"/>
                  </a:ext>
                </a:extLst>
              </a:tr>
              <a:tr h="363681">
                <a:tc>
                  <a:txBody>
                    <a:bodyPr/>
                    <a:lstStyle/>
                    <a:p>
                      <a:r>
                        <a:rPr lang="es-AR" sz="1200" dirty="0" smtClean="0"/>
                        <a:t>Centro</a:t>
                      </a:r>
                      <a:r>
                        <a:rPr lang="es-AR" sz="1200" baseline="0" dirty="0" smtClean="0"/>
                        <a:t> de salud N° 54 Barrio San Ignacio</a:t>
                      </a:r>
                      <a:endParaRPr lang="es-AR" sz="1200" dirty="0"/>
                    </a:p>
                  </a:txBody>
                  <a:tcPr/>
                </a:tc>
                <a:tc>
                  <a:txBody>
                    <a:bodyPr/>
                    <a:lstStyle/>
                    <a:p>
                      <a:r>
                        <a:rPr lang="es-AR" sz="1200" dirty="0" smtClean="0"/>
                        <a:t>-    4 Tensiómetros</a:t>
                      </a:r>
                      <a:r>
                        <a:rPr lang="es-AR" sz="1200" baseline="0" dirty="0" smtClean="0"/>
                        <a:t> digitales con brazal</a:t>
                      </a:r>
                      <a:endParaRPr lang="es-AR" sz="1200" dirty="0"/>
                    </a:p>
                  </a:txBody>
                  <a:tcPr/>
                </a:tc>
                <a:extLst>
                  <a:ext uri="{0D108BD9-81ED-4DB2-BD59-A6C34878D82A}">
                    <a16:rowId xmlns:a16="http://schemas.microsoft.com/office/drawing/2014/main" val="1315013046"/>
                  </a:ext>
                </a:extLst>
              </a:tr>
              <a:tr h="353739">
                <a:tc>
                  <a:txBody>
                    <a:bodyPr/>
                    <a:lstStyle/>
                    <a:p>
                      <a:r>
                        <a:rPr lang="es-AR" sz="1200" dirty="0" smtClean="0"/>
                        <a:t>Centro de salud N°</a:t>
                      </a:r>
                      <a:r>
                        <a:rPr lang="es-AR" sz="1200" baseline="0" dirty="0" smtClean="0"/>
                        <a:t> 56 Barrio Palermo</a:t>
                      </a:r>
                      <a:endParaRPr lang="es-AR" sz="1200" dirty="0"/>
                    </a:p>
                  </a:txBody>
                  <a:tcPr/>
                </a:tc>
                <a:tc>
                  <a:txBody>
                    <a:bodyPr/>
                    <a:lstStyle/>
                    <a:p>
                      <a:pPr marL="0" indent="0">
                        <a:buFontTx/>
                        <a:buNone/>
                      </a:pPr>
                      <a:r>
                        <a:rPr lang="es-AR" sz="1200" dirty="0" smtClean="0"/>
                        <a:t>-    1 Balanza portátil </a:t>
                      </a:r>
                    </a:p>
                    <a:p>
                      <a:pPr marL="285750" indent="-285750">
                        <a:buFontTx/>
                        <a:buChar char="-"/>
                      </a:pPr>
                      <a:r>
                        <a:rPr lang="es-AR" sz="1200" dirty="0" smtClean="0"/>
                        <a:t>2 Tallímetros altímetro portátil</a:t>
                      </a:r>
                    </a:p>
                    <a:p>
                      <a:pPr marL="285750" indent="-285750">
                        <a:buFontTx/>
                        <a:buChar char="-"/>
                      </a:pPr>
                      <a:r>
                        <a:rPr lang="es-AR" sz="1200" dirty="0" smtClean="0"/>
                        <a:t>5 PC Completa</a:t>
                      </a:r>
                      <a:endParaRPr lang="es-AR" sz="1200" dirty="0"/>
                    </a:p>
                  </a:txBody>
                  <a:tcPr/>
                </a:tc>
                <a:extLst>
                  <a:ext uri="{0D108BD9-81ED-4DB2-BD59-A6C34878D82A}">
                    <a16:rowId xmlns:a16="http://schemas.microsoft.com/office/drawing/2014/main" val="3644866101"/>
                  </a:ext>
                </a:extLst>
              </a:tr>
              <a:tr h="312665">
                <a:tc>
                  <a:txBody>
                    <a:bodyPr/>
                    <a:lstStyle/>
                    <a:p>
                      <a:r>
                        <a:rPr lang="es-AR" sz="1200" dirty="0" smtClean="0"/>
                        <a:t>Centro de salud N° 46 Barrio </a:t>
                      </a:r>
                      <a:r>
                        <a:rPr lang="es-AR" sz="1200" dirty="0" err="1" smtClean="0"/>
                        <a:t>Morosini</a:t>
                      </a:r>
                      <a:endParaRPr lang="es-AR" sz="1200" dirty="0"/>
                    </a:p>
                  </a:txBody>
                  <a:tcPr/>
                </a:tc>
                <a:tc>
                  <a:txBody>
                    <a:bodyPr/>
                    <a:lstStyle/>
                    <a:p>
                      <a:r>
                        <a:rPr lang="es-AR" sz="1200" dirty="0" smtClean="0"/>
                        <a:t>-</a:t>
                      </a:r>
                      <a:r>
                        <a:rPr lang="es-AR" sz="1200" baseline="0" dirty="0" smtClean="0"/>
                        <a:t>     1 Grifería completa</a:t>
                      </a:r>
                      <a:endParaRPr lang="es-AR" sz="1200" dirty="0"/>
                    </a:p>
                  </a:txBody>
                  <a:tcPr/>
                </a:tc>
                <a:extLst>
                  <a:ext uri="{0D108BD9-81ED-4DB2-BD59-A6C34878D82A}">
                    <a16:rowId xmlns:a16="http://schemas.microsoft.com/office/drawing/2014/main" val="4018584831"/>
                  </a:ext>
                </a:extLst>
              </a:tr>
              <a:tr h="415636">
                <a:tc>
                  <a:txBody>
                    <a:bodyPr/>
                    <a:lstStyle/>
                    <a:p>
                      <a:r>
                        <a:rPr lang="es-AR" sz="1200" dirty="0" smtClean="0"/>
                        <a:t>Centro de salud N° 48 Barrio Ceferino</a:t>
                      </a:r>
                      <a:endParaRPr lang="es-AR" sz="1200" dirty="0"/>
                    </a:p>
                  </a:txBody>
                  <a:tcPr/>
                </a:tc>
                <a:tc>
                  <a:txBody>
                    <a:bodyPr/>
                    <a:lstStyle/>
                    <a:p>
                      <a:r>
                        <a:rPr lang="es-AR" sz="1200" dirty="0" smtClean="0"/>
                        <a:t>-     4</a:t>
                      </a:r>
                      <a:r>
                        <a:rPr lang="es-AR" sz="1200" baseline="0" dirty="0" smtClean="0"/>
                        <a:t> Tensiómetros digitales con brazaletes</a:t>
                      </a:r>
                      <a:endParaRPr lang="es-AR" sz="1200" dirty="0"/>
                    </a:p>
                  </a:txBody>
                  <a:tcPr/>
                </a:tc>
                <a:extLst>
                  <a:ext uri="{0D108BD9-81ED-4DB2-BD59-A6C34878D82A}">
                    <a16:rowId xmlns:a16="http://schemas.microsoft.com/office/drawing/2014/main" val="1246066080"/>
                  </a:ext>
                </a:extLst>
              </a:tr>
              <a:tr h="303746">
                <a:tc>
                  <a:txBody>
                    <a:bodyPr/>
                    <a:lstStyle/>
                    <a:p>
                      <a:r>
                        <a:rPr lang="es-AR" sz="1200" dirty="0" smtClean="0"/>
                        <a:t>Centro de salud</a:t>
                      </a:r>
                      <a:r>
                        <a:rPr lang="es-AR" sz="1200" baseline="0" dirty="0" smtClean="0"/>
                        <a:t> N° 13 Villa </a:t>
                      </a:r>
                      <a:r>
                        <a:rPr lang="es-AR" sz="1200" baseline="0" dirty="0" err="1" smtClean="0"/>
                        <a:t>Chartas</a:t>
                      </a:r>
                      <a:endParaRPr lang="es-AR" sz="1200" dirty="0"/>
                    </a:p>
                  </a:txBody>
                  <a:tcPr/>
                </a:tc>
                <a:tc>
                  <a:txBody>
                    <a:bodyPr/>
                    <a:lstStyle/>
                    <a:p>
                      <a:r>
                        <a:rPr lang="es-AR" sz="1200" dirty="0" smtClean="0"/>
                        <a:t>-     2 PC completas</a:t>
                      </a:r>
                      <a:endParaRPr lang="es-AR" sz="1200" dirty="0"/>
                    </a:p>
                  </a:txBody>
                  <a:tcPr/>
                </a:tc>
                <a:extLst>
                  <a:ext uri="{0D108BD9-81ED-4DB2-BD59-A6C34878D82A}">
                    <a16:rowId xmlns:a16="http://schemas.microsoft.com/office/drawing/2014/main" val="866913313"/>
                  </a:ext>
                </a:extLst>
              </a:tr>
              <a:tr h="349827">
                <a:tc>
                  <a:txBody>
                    <a:bodyPr/>
                    <a:lstStyle/>
                    <a:p>
                      <a:r>
                        <a:rPr lang="es-AR" sz="1200" dirty="0" smtClean="0"/>
                        <a:t>Centro de salud N° 18 </a:t>
                      </a:r>
                      <a:r>
                        <a:rPr lang="es-AR" sz="1200" baseline="0" dirty="0" smtClean="0"/>
                        <a:t> Barrio Portezuelo</a:t>
                      </a:r>
                      <a:endParaRPr lang="es-AR" sz="1200" dirty="0"/>
                    </a:p>
                  </a:txBody>
                  <a:tcPr/>
                </a:tc>
                <a:tc>
                  <a:txBody>
                    <a:bodyPr/>
                    <a:lstStyle/>
                    <a:p>
                      <a:r>
                        <a:rPr lang="es-AR" sz="1200" dirty="0" smtClean="0"/>
                        <a:t>-    </a:t>
                      </a:r>
                      <a:r>
                        <a:rPr lang="es-AR" sz="1200" baseline="0" dirty="0" smtClean="0"/>
                        <a:t> 2 Camillas de estructura de caño cuadrada</a:t>
                      </a:r>
                      <a:endParaRPr lang="es-AR" sz="1200" dirty="0"/>
                    </a:p>
                  </a:txBody>
                  <a:tcPr/>
                </a:tc>
                <a:extLst>
                  <a:ext uri="{0D108BD9-81ED-4DB2-BD59-A6C34878D82A}">
                    <a16:rowId xmlns:a16="http://schemas.microsoft.com/office/drawing/2014/main" val="1179871558"/>
                  </a:ext>
                </a:extLst>
              </a:tr>
              <a:tr h="516369">
                <a:tc>
                  <a:txBody>
                    <a:bodyPr/>
                    <a:lstStyle/>
                    <a:p>
                      <a:r>
                        <a:rPr lang="es-AR" sz="1200" dirty="0" smtClean="0"/>
                        <a:t>Centro</a:t>
                      </a:r>
                      <a:r>
                        <a:rPr lang="es-AR" sz="1200" baseline="0" dirty="0" smtClean="0"/>
                        <a:t> de salud N° 41 Barrio Tres Cerritos</a:t>
                      </a:r>
                      <a:endParaRPr lang="es-AR" sz="1200" dirty="0"/>
                    </a:p>
                  </a:txBody>
                  <a:tcPr/>
                </a:tc>
                <a:tc>
                  <a:txBody>
                    <a:bodyPr/>
                    <a:lstStyle/>
                    <a:p>
                      <a:pPr marL="285750" indent="-285750">
                        <a:buFontTx/>
                        <a:buChar char="-"/>
                      </a:pPr>
                      <a:r>
                        <a:rPr lang="es-AR" sz="1200" dirty="0" smtClean="0"/>
                        <a:t>Conexión</a:t>
                      </a:r>
                      <a:r>
                        <a:rPr lang="es-AR" sz="1200" baseline="0" dirty="0" smtClean="0"/>
                        <a:t> a la red de agua</a:t>
                      </a:r>
                    </a:p>
                    <a:p>
                      <a:pPr marL="285750" indent="-285750">
                        <a:buFontTx/>
                        <a:buChar char="-"/>
                      </a:pPr>
                      <a:r>
                        <a:rPr lang="es-AR" sz="1200" baseline="0" dirty="0" smtClean="0"/>
                        <a:t>Arreglos de techos y colocación de membranas</a:t>
                      </a:r>
                    </a:p>
                    <a:p>
                      <a:pPr marL="285750" indent="-285750">
                        <a:buFontTx/>
                        <a:buChar char="-"/>
                      </a:pPr>
                      <a:r>
                        <a:rPr lang="es-AR" sz="1200" baseline="0" dirty="0" smtClean="0"/>
                        <a:t>Compra y colocación de cerraduras</a:t>
                      </a:r>
                    </a:p>
                    <a:p>
                      <a:pPr marL="285750" indent="-285750">
                        <a:buFontTx/>
                        <a:buChar char="-"/>
                      </a:pPr>
                      <a:r>
                        <a:rPr lang="es-AR" sz="1200" baseline="0" dirty="0" smtClean="0"/>
                        <a:t>1 PC completa</a:t>
                      </a:r>
                    </a:p>
                    <a:p>
                      <a:pPr marL="285750" indent="-285750">
                        <a:buFontTx/>
                        <a:buChar char="-"/>
                      </a:pPr>
                      <a:r>
                        <a:rPr lang="es-AR" sz="1200" baseline="0" dirty="0" smtClean="0"/>
                        <a:t>Compra de pintura de látex y vinilo</a:t>
                      </a:r>
                      <a:endParaRPr lang="es-AR" sz="1200" dirty="0"/>
                    </a:p>
                  </a:txBody>
                  <a:tcPr/>
                </a:tc>
                <a:extLst>
                  <a:ext uri="{0D108BD9-81ED-4DB2-BD59-A6C34878D82A}">
                    <a16:rowId xmlns:a16="http://schemas.microsoft.com/office/drawing/2014/main" val="4228206681"/>
                  </a:ext>
                </a:extLst>
              </a:tr>
            </a:tbl>
          </a:graphicData>
        </a:graphic>
      </p:graphicFrame>
    </p:spTree>
    <p:extLst>
      <p:ext uri="{BB962C8B-B14F-4D97-AF65-F5344CB8AC3E}">
        <p14:creationId xmlns:p14="http://schemas.microsoft.com/office/powerpoint/2010/main" val="20982844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0"/>
        <p:cNvGrpSpPr/>
        <p:nvPr/>
      </p:nvGrpSpPr>
      <p:grpSpPr>
        <a:xfrm>
          <a:off x="0" y="0"/>
          <a:ext cx="0" cy="0"/>
          <a:chOff x="0" y="0"/>
          <a:chExt cx="0" cy="0"/>
        </a:xfrm>
      </p:grpSpPr>
      <p:sp>
        <p:nvSpPr>
          <p:cNvPr id="151" name="Google Shape;151;p27"/>
          <p:cNvSpPr/>
          <p:nvPr/>
        </p:nvSpPr>
        <p:spPr>
          <a:xfrm>
            <a:off x="0" y="5048100"/>
            <a:ext cx="9144000" cy="95400"/>
          </a:xfrm>
          <a:prstGeom prst="rect">
            <a:avLst/>
          </a:prstGeom>
          <a:solidFill>
            <a:srgbClr val="242C4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242C4F"/>
              </a:solidFill>
              <a:latin typeface="Arial"/>
              <a:ea typeface="Arial"/>
              <a:cs typeface="Arial"/>
              <a:sym typeface="Arial"/>
            </a:endParaRPr>
          </a:p>
        </p:txBody>
      </p:sp>
      <p:pic>
        <p:nvPicPr>
          <p:cNvPr id="155" name="Google Shape;155;p27"/>
          <p:cNvPicPr preferRelativeResize="0"/>
          <p:nvPr/>
        </p:nvPicPr>
        <p:blipFill rotWithShape="1">
          <a:blip r:embed="rId3">
            <a:alphaModFix/>
          </a:blip>
          <a:srcRect/>
          <a:stretch/>
        </p:blipFill>
        <p:spPr>
          <a:xfrm>
            <a:off x="7960275" y="690275"/>
            <a:ext cx="2371724" cy="3915657"/>
          </a:xfrm>
          <a:prstGeom prst="rect">
            <a:avLst/>
          </a:prstGeom>
          <a:noFill/>
          <a:ln>
            <a:noFill/>
          </a:ln>
        </p:spPr>
      </p:pic>
      <p:sp>
        <p:nvSpPr>
          <p:cNvPr id="3" name="CuadroTexto 2"/>
          <p:cNvSpPr txBox="1"/>
          <p:nvPr/>
        </p:nvSpPr>
        <p:spPr>
          <a:xfrm>
            <a:off x="1495839" y="1116787"/>
            <a:ext cx="6131088" cy="307777"/>
          </a:xfrm>
          <a:prstGeom prst="rect">
            <a:avLst/>
          </a:prstGeom>
          <a:noFill/>
        </p:spPr>
        <p:txBody>
          <a:bodyPr wrap="square" rtlCol="0">
            <a:spAutoFit/>
          </a:bodyPr>
          <a:lstStyle/>
          <a:p>
            <a:endParaRPr lang="es-AR" dirty="0">
              <a:solidFill>
                <a:srgbClr val="7030A0"/>
              </a:solidFill>
            </a:endParaRPr>
          </a:p>
        </p:txBody>
      </p:sp>
      <p:sp>
        <p:nvSpPr>
          <p:cNvPr id="2" name="CuadroTexto 1"/>
          <p:cNvSpPr txBox="1"/>
          <p:nvPr/>
        </p:nvSpPr>
        <p:spPr>
          <a:xfrm>
            <a:off x="1179997" y="219595"/>
            <a:ext cx="5964382" cy="369332"/>
          </a:xfrm>
          <a:prstGeom prst="rect">
            <a:avLst/>
          </a:prstGeom>
          <a:noFill/>
        </p:spPr>
        <p:txBody>
          <a:bodyPr wrap="square" rtlCol="0">
            <a:spAutoFit/>
          </a:bodyPr>
          <a:lstStyle/>
          <a:p>
            <a:pPr algn="ctr"/>
            <a:r>
              <a:rPr lang="es-AR" sz="1800" b="1" dirty="0" smtClean="0">
                <a:latin typeface="Lora" panose="020B0604020202020204" charset="0"/>
              </a:rPr>
              <a:t>Inversiones realizadas durante abril 2026 </a:t>
            </a:r>
            <a:endParaRPr lang="es-AR" sz="1800" b="1" dirty="0">
              <a:latin typeface="Lora" panose="020B0604020202020204" charset="0"/>
            </a:endParaRPr>
          </a:p>
        </p:txBody>
      </p:sp>
      <p:graphicFrame>
        <p:nvGraphicFramePr>
          <p:cNvPr id="8" name="Tabla 7"/>
          <p:cNvGraphicFramePr>
            <a:graphicFrameLocks noGrp="1"/>
          </p:cNvGraphicFramePr>
          <p:nvPr>
            <p:extLst>
              <p:ext uri="{D42A27DB-BD31-4B8C-83A1-F6EECF244321}">
                <p14:modId xmlns:p14="http://schemas.microsoft.com/office/powerpoint/2010/main" val="1375691045"/>
              </p:ext>
            </p:extLst>
          </p:nvPr>
        </p:nvGraphicFramePr>
        <p:xfrm>
          <a:off x="509573" y="610781"/>
          <a:ext cx="7450702" cy="4415465"/>
        </p:xfrm>
        <a:graphic>
          <a:graphicData uri="http://schemas.openxmlformats.org/drawingml/2006/table">
            <a:tbl>
              <a:tblPr firstRow="1" bandRow="1">
                <a:tableStyleId>{5C22544A-7EE6-4342-B048-85BDC9FD1C3A}</a:tableStyleId>
              </a:tblPr>
              <a:tblGrid>
                <a:gridCol w="3725351">
                  <a:extLst>
                    <a:ext uri="{9D8B030D-6E8A-4147-A177-3AD203B41FA5}">
                      <a16:colId xmlns:a16="http://schemas.microsoft.com/office/drawing/2014/main" val="873904094"/>
                    </a:ext>
                  </a:extLst>
                </a:gridCol>
                <a:gridCol w="3725351">
                  <a:extLst>
                    <a:ext uri="{9D8B030D-6E8A-4147-A177-3AD203B41FA5}">
                      <a16:colId xmlns:a16="http://schemas.microsoft.com/office/drawing/2014/main" val="378986548"/>
                    </a:ext>
                  </a:extLst>
                </a:gridCol>
              </a:tblGrid>
              <a:tr h="303746">
                <a:tc>
                  <a:txBody>
                    <a:bodyPr/>
                    <a:lstStyle/>
                    <a:p>
                      <a:pPr algn="ctr"/>
                      <a:r>
                        <a:rPr lang="es-AR" dirty="0" smtClean="0"/>
                        <a:t>Establecimientos</a:t>
                      </a:r>
                      <a:r>
                        <a:rPr lang="es-AR" baseline="0" dirty="0" smtClean="0"/>
                        <a:t> de salud</a:t>
                      </a:r>
                      <a:endParaRPr lang="es-AR" dirty="0"/>
                    </a:p>
                  </a:txBody>
                  <a:tcPr/>
                </a:tc>
                <a:tc>
                  <a:txBody>
                    <a:bodyPr/>
                    <a:lstStyle/>
                    <a:p>
                      <a:pPr algn="ctr"/>
                      <a:r>
                        <a:rPr lang="es-AR" dirty="0" smtClean="0"/>
                        <a:t>Inversiones significativas</a:t>
                      </a:r>
                      <a:endParaRPr lang="es-AR" dirty="0"/>
                    </a:p>
                  </a:txBody>
                  <a:tcPr/>
                </a:tc>
                <a:extLst>
                  <a:ext uri="{0D108BD9-81ED-4DB2-BD59-A6C34878D82A}">
                    <a16:rowId xmlns:a16="http://schemas.microsoft.com/office/drawing/2014/main" val="802549118"/>
                  </a:ext>
                </a:extLst>
              </a:tr>
              <a:tr h="492998">
                <a:tc>
                  <a:txBody>
                    <a:bodyPr/>
                    <a:lstStyle/>
                    <a:p>
                      <a:endParaRPr lang="es-AR" sz="1100" dirty="0" smtClean="0"/>
                    </a:p>
                    <a:p>
                      <a:r>
                        <a:rPr lang="es-AR" sz="1100" dirty="0" smtClean="0"/>
                        <a:t>Centro de salud N° 47 Barrio Roberto Romero</a:t>
                      </a:r>
                      <a:endParaRPr lang="es-AR" sz="1100" dirty="0"/>
                    </a:p>
                  </a:txBody>
                  <a:tcPr/>
                </a:tc>
                <a:tc>
                  <a:txBody>
                    <a:bodyPr/>
                    <a:lstStyle/>
                    <a:p>
                      <a:r>
                        <a:rPr lang="es-AR" sz="1100" dirty="0" smtClean="0"/>
                        <a:t>-  Reemplazo</a:t>
                      </a:r>
                      <a:r>
                        <a:rPr lang="es-AR" sz="1100" baseline="0" dirty="0" smtClean="0"/>
                        <a:t> de cañerías y arreglos de puertas</a:t>
                      </a:r>
                      <a:endParaRPr lang="es-AR" sz="1100" dirty="0"/>
                    </a:p>
                  </a:txBody>
                  <a:tcPr/>
                </a:tc>
                <a:extLst>
                  <a:ext uri="{0D108BD9-81ED-4DB2-BD59-A6C34878D82A}">
                    <a16:rowId xmlns:a16="http://schemas.microsoft.com/office/drawing/2014/main" val="2208071197"/>
                  </a:ext>
                </a:extLst>
              </a:tr>
              <a:tr h="436418">
                <a:tc>
                  <a:txBody>
                    <a:bodyPr/>
                    <a:lstStyle/>
                    <a:p>
                      <a:r>
                        <a:rPr lang="es-AR" sz="1100" dirty="0" smtClean="0"/>
                        <a:t>Centro</a:t>
                      </a:r>
                      <a:r>
                        <a:rPr lang="es-AR" sz="1100" baseline="0" dirty="0" smtClean="0"/>
                        <a:t> de salud N° 52 Barrio Santa Cecilia</a:t>
                      </a:r>
                      <a:endParaRPr lang="es-AR" sz="1100" dirty="0"/>
                    </a:p>
                  </a:txBody>
                  <a:tcPr/>
                </a:tc>
                <a:tc>
                  <a:txBody>
                    <a:bodyPr/>
                    <a:lstStyle/>
                    <a:p>
                      <a:pPr marL="171450" indent="-171450">
                        <a:buFontTx/>
                        <a:buChar char="-"/>
                      </a:pPr>
                      <a:r>
                        <a:rPr lang="es-AR" sz="1100" dirty="0" smtClean="0"/>
                        <a:t>7 Tensiómetros digitales con brazaletes</a:t>
                      </a:r>
                    </a:p>
                    <a:p>
                      <a:pPr marL="171450" indent="-171450">
                        <a:buFontTx/>
                        <a:buChar char="-"/>
                      </a:pPr>
                      <a:r>
                        <a:rPr lang="es-AR" sz="1100" dirty="0" smtClean="0"/>
                        <a:t>Compra</a:t>
                      </a:r>
                      <a:r>
                        <a:rPr lang="es-AR" sz="1100" baseline="0" dirty="0" smtClean="0"/>
                        <a:t> de materiales de construcción</a:t>
                      </a:r>
                      <a:endParaRPr lang="es-AR" sz="1100" dirty="0"/>
                    </a:p>
                  </a:txBody>
                  <a:tcPr/>
                </a:tc>
                <a:extLst>
                  <a:ext uri="{0D108BD9-81ED-4DB2-BD59-A6C34878D82A}">
                    <a16:rowId xmlns:a16="http://schemas.microsoft.com/office/drawing/2014/main" val="1315013046"/>
                  </a:ext>
                </a:extLst>
              </a:tr>
              <a:tr h="429204">
                <a:tc>
                  <a:txBody>
                    <a:bodyPr/>
                    <a:lstStyle/>
                    <a:p>
                      <a:r>
                        <a:rPr lang="es-AR" sz="1100" dirty="0" smtClean="0"/>
                        <a:t>Hospital</a:t>
                      </a:r>
                      <a:r>
                        <a:rPr lang="es-AR" sz="1100" baseline="0" dirty="0" smtClean="0"/>
                        <a:t> de Colonia Santa Rosa</a:t>
                      </a:r>
                      <a:endParaRPr lang="es-AR" sz="1100" dirty="0"/>
                    </a:p>
                  </a:txBody>
                  <a:tcPr/>
                </a:tc>
                <a:tc>
                  <a:txBody>
                    <a:bodyPr/>
                    <a:lstStyle/>
                    <a:p>
                      <a:r>
                        <a:rPr lang="es-AR" sz="1100" dirty="0" smtClean="0"/>
                        <a:t>-   Compra de repuestos</a:t>
                      </a:r>
                      <a:r>
                        <a:rPr lang="es-AR" sz="1100" baseline="0" dirty="0" smtClean="0"/>
                        <a:t> y reparación de ambulancias</a:t>
                      </a:r>
                      <a:endParaRPr lang="es-AR" sz="1100" dirty="0"/>
                    </a:p>
                  </a:txBody>
                  <a:tcPr/>
                </a:tc>
                <a:extLst>
                  <a:ext uri="{0D108BD9-81ED-4DB2-BD59-A6C34878D82A}">
                    <a16:rowId xmlns:a16="http://schemas.microsoft.com/office/drawing/2014/main" val="3644866101"/>
                  </a:ext>
                </a:extLst>
              </a:tr>
              <a:tr h="312665">
                <a:tc>
                  <a:txBody>
                    <a:bodyPr/>
                    <a:lstStyle/>
                    <a:p>
                      <a:r>
                        <a:rPr lang="es-AR" sz="1100" dirty="0" smtClean="0"/>
                        <a:t>Hospital de </a:t>
                      </a:r>
                      <a:r>
                        <a:rPr lang="es-AR" sz="1100" dirty="0" err="1" smtClean="0"/>
                        <a:t>Aguaray</a:t>
                      </a:r>
                      <a:endParaRPr lang="es-AR" sz="1100" dirty="0"/>
                    </a:p>
                  </a:txBody>
                  <a:tcPr/>
                </a:tc>
                <a:tc>
                  <a:txBody>
                    <a:bodyPr/>
                    <a:lstStyle/>
                    <a:p>
                      <a:r>
                        <a:rPr lang="es-AR" sz="1100" dirty="0" smtClean="0"/>
                        <a:t>-   Compra</a:t>
                      </a:r>
                      <a:r>
                        <a:rPr lang="es-AR" sz="1100" baseline="0" dirty="0" smtClean="0"/>
                        <a:t> de repuestos y reparación de ambulancia</a:t>
                      </a:r>
                      <a:endParaRPr lang="es-AR" sz="1100" dirty="0"/>
                    </a:p>
                  </a:txBody>
                  <a:tcPr/>
                </a:tc>
                <a:extLst>
                  <a:ext uri="{0D108BD9-81ED-4DB2-BD59-A6C34878D82A}">
                    <a16:rowId xmlns:a16="http://schemas.microsoft.com/office/drawing/2014/main" val="4018584831"/>
                  </a:ext>
                </a:extLst>
              </a:tr>
              <a:tr h="312665">
                <a:tc>
                  <a:txBody>
                    <a:bodyPr/>
                    <a:lstStyle/>
                    <a:p>
                      <a:r>
                        <a:rPr lang="es-AR" sz="1100" dirty="0" smtClean="0"/>
                        <a:t>Hospital de Morillo</a:t>
                      </a:r>
                      <a:endParaRPr lang="es-AR" sz="1100" dirty="0"/>
                    </a:p>
                  </a:txBody>
                  <a:tcPr/>
                </a:tc>
                <a:tc>
                  <a:txBody>
                    <a:bodyPr/>
                    <a:lstStyle/>
                    <a:p>
                      <a:r>
                        <a:rPr lang="es-AR" sz="1100" dirty="0" smtClean="0"/>
                        <a:t>-   Reparación</a:t>
                      </a:r>
                      <a:r>
                        <a:rPr lang="es-AR" sz="1100" baseline="0" dirty="0" smtClean="0"/>
                        <a:t> de ambulancia</a:t>
                      </a:r>
                      <a:endParaRPr lang="es-AR" sz="1100" dirty="0"/>
                    </a:p>
                  </a:txBody>
                  <a:tcPr/>
                </a:tc>
                <a:extLst>
                  <a:ext uri="{0D108BD9-81ED-4DB2-BD59-A6C34878D82A}">
                    <a16:rowId xmlns:a16="http://schemas.microsoft.com/office/drawing/2014/main" val="2875275802"/>
                  </a:ext>
                </a:extLst>
              </a:tr>
              <a:tr h="312665">
                <a:tc>
                  <a:txBody>
                    <a:bodyPr/>
                    <a:lstStyle/>
                    <a:p>
                      <a:r>
                        <a:rPr lang="es-AR" sz="1100" dirty="0" smtClean="0"/>
                        <a:t>Hospital de Salvador Mazza</a:t>
                      </a:r>
                      <a:endParaRPr lang="es-AR" sz="1100" dirty="0"/>
                    </a:p>
                  </a:txBody>
                  <a:tcPr/>
                </a:tc>
                <a:tc>
                  <a:txBody>
                    <a:bodyPr/>
                    <a:lstStyle/>
                    <a:p>
                      <a:pPr marL="171450" indent="-171450">
                        <a:buFontTx/>
                        <a:buChar char="-"/>
                      </a:pPr>
                      <a:r>
                        <a:rPr lang="es-AR" sz="1100" baseline="0" dirty="0" smtClean="0"/>
                        <a:t>Compra de materiales de construcción para la reparación de techos, baños y guardia central.</a:t>
                      </a:r>
                    </a:p>
                    <a:p>
                      <a:pPr marL="171450" indent="-171450">
                        <a:buFontTx/>
                        <a:buChar char="-"/>
                      </a:pPr>
                      <a:r>
                        <a:rPr lang="es-AR" sz="1100" baseline="0" dirty="0" smtClean="0"/>
                        <a:t>Reparación de ambulancia</a:t>
                      </a:r>
                    </a:p>
                    <a:p>
                      <a:pPr marL="171450" indent="-171450">
                        <a:buFontTx/>
                        <a:buChar char="-"/>
                      </a:pPr>
                      <a:r>
                        <a:rPr lang="es-AR" sz="1100" baseline="0" dirty="0" smtClean="0"/>
                        <a:t>1 Tensiómetro analógico</a:t>
                      </a:r>
                      <a:endParaRPr lang="es-AR" sz="1100" dirty="0"/>
                    </a:p>
                  </a:txBody>
                  <a:tcPr/>
                </a:tc>
                <a:extLst>
                  <a:ext uri="{0D108BD9-81ED-4DB2-BD59-A6C34878D82A}">
                    <a16:rowId xmlns:a16="http://schemas.microsoft.com/office/drawing/2014/main" val="2225087966"/>
                  </a:ext>
                </a:extLst>
              </a:tr>
              <a:tr h="312665">
                <a:tc>
                  <a:txBody>
                    <a:bodyPr/>
                    <a:lstStyle/>
                    <a:p>
                      <a:r>
                        <a:rPr lang="es-AR" sz="1100" dirty="0" smtClean="0"/>
                        <a:t>Hospital de Embarcación</a:t>
                      </a:r>
                      <a:endParaRPr lang="es-AR" sz="1100" dirty="0"/>
                    </a:p>
                  </a:txBody>
                  <a:tcPr/>
                </a:tc>
                <a:tc>
                  <a:txBody>
                    <a:bodyPr/>
                    <a:lstStyle/>
                    <a:p>
                      <a:r>
                        <a:rPr lang="es-AR" sz="1100" dirty="0" smtClean="0"/>
                        <a:t>- </a:t>
                      </a:r>
                      <a:r>
                        <a:rPr lang="es-AR" sz="1100" baseline="0" dirty="0" smtClean="0"/>
                        <a:t>  Reparación de ambulancia</a:t>
                      </a:r>
                      <a:endParaRPr lang="es-AR" sz="1100" dirty="0"/>
                    </a:p>
                  </a:txBody>
                  <a:tcPr/>
                </a:tc>
                <a:extLst>
                  <a:ext uri="{0D108BD9-81ED-4DB2-BD59-A6C34878D82A}">
                    <a16:rowId xmlns:a16="http://schemas.microsoft.com/office/drawing/2014/main" val="1816384779"/>
                  </a:ext>
                </a:extLst>
              </a:tr>
              <a:tr h="312665">
                <a:tc>
                  <a:txBody>
                    <a:bodyPr/>
                    <a:lstStyle/>
                    <a:p>
                      <a:r>
                        <a:rPr lang="es-AR" sz="1100" dirty="0" smtClean="0"/>
                        <a:t>Centro</a:t>
                      </a:r>
                      <a:r>
                        <a:rPr lang="es-AR" sz="1100" baseline="0" dirty="0" smtClean="0"/>
                        <a:t> de salud Dragones</a:t>
                      </a:r>
                      <a:endParaRPr lang="es-AR" sz="1100" dirty="0"/>
                    </a:p>
                  </a:txBody>
                  <a:tcPr/>
                </a:tc>
                <a:tc>
                  <a:txBody>
                    <a:bodyPr/>
                    <a:lstStyle/>
                    <a:p>
                      <a:r>
                        <a:rPr lang="es-AR" sz="1100" dirty="0" smtClean="0"/>
                        <a:t>- </a:t>
                      </a:r>
                      <a:r>
                        <a:rPr lang="es-AR" sz="1100" baseline="0" dirty="0" smtClean="0"/>
                        <a:t>  Reparación de ambulancia</a:t>
                      </a:r>
                      <a:endParaRPr lang="es-AR" sz="1100" dirty="0"/>
                    </a:p>
                  </a:txBody>
                  <a:tcPr/>
                </a:tc>
                <a:extLst>
                  <a:ext uri="{0D108BD9-81ED-4DB2-BD59-A6C34878D82A}">
                    <a16:rowId xmlns:a16="http://schemas.microsoft.com/office/drawing/2014/main" val="507937831"/>
                  </a:ext>
                </a:extLst>
              </a:tr>
              <a:tr h="312665">
                <a:tc>
                  <a:txBody>
                    <a:bodyPr/>
                    <a:lstStyle/>
                    <a:p>
                      <a:r>
                        <a:rPr lang="es-AR" sz="1100" dirty="0" smtClean="0"/>
                        <a:t>Centro</a:t>
                      </a:r>
                      <a:r>
                        <a:rPr lang="es-AR" sz="1100" baseline="0" dirty="0" smtClean="0"/>
                        <a:t> de salud </a:t>
                      </a:r>
                      <a:r>
                        <a:rPr lang="es-AR" sz="1100" baseline="0" dirty="0" err="1" smtClean="0"/>
                        <a:t>Ballivián</a:t>
                      </a:r>
                      <a:endParaRPr lang="es-AR" sz="1100" dirty="0"/>
                    </a:p>
                  </a:txBody>
                  <a:tcPr/>
                </a:tc>
                <a:tc>
                  <a:txBody>
                    <a:bodyPr/>
                    <a:lstStyle/>
                    <a:p>
                      <a:r>
                        <a:rPr lang="es-AR" sz="1100" dirty="0" smtClean="0"/>
                        <a:t>-</a:t>
                      </a:r>
                      <a:r>
                        <a:rPr lang="es-AR" sz="1100" baseline="0" dirty="0" smtClean="0"/>
                        <a:t>   Reparación de ambulancia</a:t>
                      </a:r>
                      <a:endParaRPr lang="es-AR" sz="1100" dirty="0"/>
                    </a:p>
                  </a:txBody>
                  <a:tcPr/>
                </a:tc>
                <a:extLst>
                  <a:ext uri="{0D108BD9-81ED-4DB2-BD59-A6C34878D82A}">
                    <a16:rowId xmlns:a16="http://schemas.microsoft.com/office/drawing/2014/main" val="882494211"/>
                  </a:ext>
                </a:extLst>
              </a:tr>
              <a:tr h="312665">
                <a:tc>
                  <a:txBody>
                    <a:bodyPr/>
                    <a:lstStyle/>
                    <a:p>
                      <a:r>
                        <a:rPr lang="es-AR" sz="1100" dirty="0" smtClean="0"/>
                        <a:t>Hospital de </a:t>
                      </a:r>
                      <a:r>
                        <a:rPr lang="es-AR" sz="1100" dirty="0" err="1" smtClean="0"/>
                        <a:t>Tartagal</a:t>
                      </a:r>
                      <a:endParaRPr lang="es-AR" sz="1100" dirty="0"/>
                    </a:p>
                  </a:txBody>
                  <a:tcPr/>
                </a:tc>
                <a:tc>
                  <a:txBody>
                    <a:bodyPr/>
                    <a:lstStyle/>
                    <a:p>
                      <a:r>
                        <a:rPr lang="es-AR" sz="1100" dirty="0" smtClean="0"/>
                        <a:t>-   Mantenimiento y reparación de equipos médicos</a:t>
                      </a:r>
                      <a:r>
                        <a:rPr lang="es-AR" sz="1100" baseline="0" dirty="0" smtClean="0"/>
                        <a:t> del área de diálisis y ascensores</a:t>
                      </a:r>
                      <a:endParaRPr lang="es-AR" sz="1100" dirty="0"/>
                    </a:p>
                  </a:txBody>
                  <a:tcPr/>
                </a:tc>
                <a:extLst>
                  <a:ext uri="{0D108BD9-81ED-4DB2-BD59-A6C34878D82A}">
                    <a16:rowId xmlns:a16="http://schemas.microsoft.com/office/drawing/2014/main" val="1922164488"/>
                  </a:ext>
                </a:extLst>
              </a:tr>
            </a:tbl>
          </a:graphicData>
        </a:graphic>
      </p:graphicFrame>
    </p:spTree>
    <p:extLst>
      <p:ext uri="{BB962C8B-B14F-4D97-AF65-F5344CB8AC3E}">
        <p14:creationId xmlns:p14="http://schemas.microsoft.com/office/powerpoint/2010/main" val="9306324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0"/>
        <p:cNvGrpSpPr/>
        <p:nvPr/>
      </p:nvGrpSpPr>
      <p:grpSpPr>
        <a:xfrm>
          <a:off x="0" y="0"/>
          <a:ext cx="0" cy="0"/>
          <a:chOff x="0" y="0"/>
          <a:chExt cx="0" cy="0"/>
        </a:xfrm>
      </p:grpSpPr>
      <p:sp>
        <p:nvSpPr>
          <p:cNvPr id="151" name="Google Shape;151;p27"/>
          <p:cNvSpPr/>
          <p:nvPr/>
        </p:nvSpPr>
        <p:spPr>
          <a:xfrm>
            <a:off x="0" y="5048100"/>
            <a:ext cx="9144000" cy="95400"/>
          </a:xfrm>
          <a:prstGeom prst="rect">
            <a:avLst/>
          </a:prstGeom>
          <a:solidFill>
            <a:srgbClr val="242C4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242C4F"/>
              </a:solidFill>
              <a:latin typeface="Arial"/>
              <a:ea typeface="Arial"/>
              <a:cs typeface="Arial"/>
              <a:sym typeface="Arial"/>
            </a:endParaRPr>
          </a:p>
        </p:txBody>
      </p:sp>
      <p:pic>
        <p:nvPicPr>
          <p:cNvPr id="155" name="Google Shape;155;p27"/>
          <p:cNvPicPr preferRelativeResize="0"/>
          <p:nvPr/>
        </p:nvPicPr>
        <p:blipFill rotWithShape="1">
          <a:blip r:embed="rId3">
            <a:alphaModFix/>
          </a:blip>
          <a:srcRect/>
          <a:stretch/>
        </p:blipFill>
        <p:spPr>
          <a:xfrm>
            <a:off x="7960275" y="690275"/>
            <a:ext cx="2371724" cy="3915657"/>
          </a:xfrm>
          <a:prstGeom prst="rect">
            <a:avLst/>
          </a:prstGeom>
          <a:noFill/>
          <a:ln>
            <a:noFill/>
          </a:ln>
        </p:spPr>
      </p:pic>
      <p:sp>
        <p:nvSpPr>
          <p:cNvPr id="3" name="CuadroTexto 2"/>
          <p:cNvSpPr txBox="1"/>
          <p:nvPr/>
        </p:nvSpPr>
        <p:spPr>
          <a:xfrm>
            <a:off x="1495839" y="1116787"/>
            <a:ext cx="6131088" cy="307777"/>
          </a:xfrm>
          <a:prstGeom prst="rect">
            <a:avLst/>
          </a:prstGeom>
          <a:noFill/>
        </p:spPr>
        <p:txBody>
          <a:bodyPr wrap="square" rtlCol="0">
            <a:spAutoFit/>
          </a:bodyPr>
          <a:lstStyle/>
          <a:p>
            <a:endParaRPr lang="es-AR" dirty="0">
              <a:solidFill>
                <a:srgbClr val="7030A0"/>
              </a:solidFill>
            </a:endParaRPr>
          </a:p>
        </p:txBody>
      </p:sp>
      <p:sp>
        <p:nvSpPr>
          <p:cNvPr id="2" name="CuadroTexto 1"/>
          <p:cNvSpPr txBox="1"/>
          <p:nvPr/>
        </p:nvSpPr>
        <p:spPr>
          <a:xfrm>
            <a:off x="1179997" y="219595"/>
            <a:ext cx="5964382" cy="369332"/>
          </a:xfrm>
          <a:prstGeom prst="rect">
            <a:avLst/>
          </a:prstGeom>
          <a:noFill/>
        </p:spPr>
        <p:txBody>
          <a:bodyPr wrap="square" rtlCol="0">
            <a:spAutoFit/>
          </a:bodyPr>
          <a:lstStyle/>
          <a:p>
            <a:pPr algn="ctr"/>
            <a:r>
              <a:rPr lang="es-AR" sz="1800" b="1" dirty="0" smtClean="0">
                <a:latin typeface="Lora" panose="020B0604020202020204" charset="0"/>
              </a:rPr>
              <a:t>Inversiones realizadas durante abril 2026 </a:t>
            </a:r>
            <a:endParaRPr lang="es-AR" sz="1800" b="1" dirty="0">
              <a:latin typeface="Lora" panose="020B0604020202020204" charset="0"/>
            </a:endParaRPr>
          </a:p>
        </p:txBody>
      </p:sp>
      <p:graphicFrame>
        <p:nvGraphicFramePr>
          <p:cNvPr id="8" name="Tabla 7"/>
          <p:cNvGraphicFramePr>
            <a:graphicFrameLocks noGrp="1"/>
          </p:cNvGraphicFramePr>
          <p:nvPr>
            <p:extLst>
              <p:ext uri="{D42A27DB-BD31-4B8C-83A1-F6EECF244321}">
                <p14:modId xmlns:p14="http://schemas.microsoft.com/office/powerpoint/2010/main" val="1086990972"/>
              </p:ext>
            </p:extLst>
          </p:nvPr>
        </p:nvGraphicFramePr>
        <p:xfrm>
          <a:off x="509573" y="610781"/>
          <a:ext cx="7450702" cy="4331423"/>
        </p:xfrm>
        <a:graphic>
          <a:graphicData uri="http://schemas.openxmlformats.org/drawingml/2006/table">
            <a:tbl>
              <a:tblPr firstRow="1" bandRow="1">
                <a:tableStyleId>{5C22544A-7EE6-4342-B048-85BDC9FD1C3A}</a:tableStyleId>
              </a:tblPr>
              <a:tblGrid>
                <a:gridCol w="3725351">
                  <a:extLst>
                    <a:ext uri="{9D8B030D-6E8A-4147-A177-3AD203B41FA5}">
                      <a16:colId xmlns:a16="http://schemas.microsoft.com/office/drawing/2014/main" val="873904094"/>
                    </a:ext>
                  </a:extLst>
                </a:gridCol>
                <a:gridCol w="3725351">
                  <a:extLst>
                    <a:ext uri="{9D8B030D-6E8A-4147-A177-3AD203B41FA5}">
                      <a16:colId xmlns:a16="http://schemas.microsoft.com/office/drawing/2014/main" val="378986548"/>
                    </a:ext>
                  </a:extLst>
                </a:gridCol>
              </a:tblGrid>
              <a:tr h="303746">
                <a:tc>
                  <a:txBody>
                    <a:bodyPr/>
                    <a:lstStyle/>
                    <a:p>
                      <a:pPr algn="ctr"/>
                      <a:r>
                        <a:rPr lang="es-AR" dirty="0" smtClean="0"/>
                        <a:t>Establecimientos</a:t>
                      </a:r>
                      <a:r>
                        <a:rPr lang="es-AR" baseline="0" dirty="0" smtClean="0"/>
                        <a:t> de salud</a:t>
                      </a:r>
                      <a:endParaRPr lang="es-AR" dirty="0"/>
                    </a:p>
                  </a:txBody>
                  <a:tcPr/>
                </a:tc>
                <a:tc>
                  <a:txBody>
                    <a:bodyPr/>
                    <a:lstStyle/>
                    <a:p>
                      <a:pPr algn="ctr"/>
                      <a:r>
                        <a:rPr lang="es-AR" dirty="0" smtClean="0"/>
                        <a:t>Inversiones significativas</a:t>
                      </a:r>
                      <a:endParaRPr lang="es-AR" dirty="0"/>
                    </a:p>
                  </a:txBody>
                  <a:tcPr/>
                </a:tc>
                <a:extLst>
                  <a:ext uri="{0D108BD9-81ED-4DB2-BD59-A6C34878D82A}">
                    <a16:rowId xmlns:a16="http://schemas.microsoft.com/office/drawing/2014/main" val="802549118"/>
                  </a:ext>
                </a:extLst>
              </a:tr>
              <a:tr h="393674">
                <a:tc>
                  <a:txBody>
                    <a:bodyPr/>
                    <a:lstStyle/>
                    <a:p>
                      <a:r>
                        <a:rPr lang="es-AR" sz="1000" dirty="0" smtClean="0"/>
                        <a:t>Hospital de Joaquín</a:t>
                      </a:r>
                      <a:r>
                        <a:rPr lang="es-AR" sz="1000" baseline="0" dirty="0" smtClean="0"/>
                        <a:t> V. González</a:t>
                      </a:r>
                      <a:endParaRPr lang="es-AR" sz="1000" dirty="0"/>
                    </a:p>
                  </a:txBody>
                  <a:tcPr/>
                </a:tc>
                <a:tc>
                  <a:txBody>
                    <a:bodyPr/>
                    <a:lstStyle/>
                    <a:p>
                      <a:r>
                        <a:rPr lang="es-AR" sz="1000" dirty="0" smtClean="0"/>
                        <a:t>-    Reparación de ambulancia</a:t>
                      </a:r>
                      <a:endParaRPr lang="es-AR" sz="1000" dirty="0"/>
                    </a:p>
                  </a:txBody>
                  <a:tcPr/>
                </a:tc>
                <a:extLst>
                  <a:ext uri="{0D108BD9-81ED-4DB2-BD59-A6C34878D82A}">
                    <a16:rowId xmlns:a16="http://schemas.microsoft.com/office/drawing/2014/main" val="2208071197"/>
                  </a:ext>
                </a:extLst>
              </a:tr>
              <a:tr h="353290">
                <a:tc>
                  <a:txBody>
                    <a:bodyPr/>
                    <a:lstStyle/>
                    <a:p>
                      <a:r>
                        <a:rPr lang="es-AR" sz="1000" dirty="0" smtClean="0"/>
                        <a:t>Hospital de Rosario de la Frontera</a:t>
                      </a:r>
                      <a:endParaRPr lang="es-AR" sz="1000" dirty="0"/>
                    </a:p>
                  </a:txBody>
                  <a:tcPr/>
                </a:tc>
                <a:tc>
                  <a:txBody>
                    <a:bodyPr/>
                    <a:lstStyle/>
                    <a:p>
                      <a:pPr marL="171450" indent="-171450">
                        <a:buFontTx/>
                        <a:buChar char="-"/>
                      </a:pPr>
                      <a:r>
                        <a:rPr lang="es-AR" sz="1000" dirty="0" smtClean="0"/>
                        <a:t>Compra</a:t>
                      </a:r>
                      <a:r>
                        <a:rPr lang="es-AR" sz="1000" baseline="0" dirty="0" smtClean="0"/>
                        <a:t> de materiales de construcción para refacciones de instalaciones y pintura.</a:t>
                      </a:r>
                    </a:p>
                    <a:p>
                      <a:pPr marL="171450" indent="-171450">
                        <a:buFontTx/>
                        <a:buChar char="-"/>
                      </a:pPr>
                      <a:r>
                        <a:rPr lang="es-AR" sz="1000" baseline="0" dirty="0" smtClean="0"/>
                        <a:t>Servicio se electro bisturí</a:t>
                      </a:r>
                    </a:p>
                    <a:p>
                      <a:pPr marL="171450" indent="-171450">
                        <a:buFontTx/>
                        <a:buChar char="-"/>
                      </a:pPr>
                      <a:r>
                        <a:rPr lang="es-AR" sz="1000" baseline="0" dirty="0" smtClean="0"/>
                        <a:t>2 Oxímetros de pulso</a:t>
                      </a:r>
                      <a:endParaRPr lang="es-AR" sz="1000" dirty="0"/>
                    </a:p>
                  </a:txBody>
                  <a:tcPr/>
                </a:tc>
                <a:extLst>
                  <a:ext uri="{0D108BD9-81ED-4DB2-BD59-A6C34878D82A}">
                    <a16:rowId xmlns:a16="http://schemas.microsoft.com/office/drawing/2014/main" val="1315013046"/>
                  </a:ext>
                </a:extLst>
              </a:tr>
              <a:tr h="370609">
                <a:tc>
                  <a:txBody>
                    <a:bodyPr/>
                    <a:lstStyle/>
                    <a:p>
                      <a:r>
                        <a:rPr lang="es-AR" sz="1000" dirty="0" smtClean="0"/>
                        <a:t>Hospital de Molinos</a:t>
                      </a:r>
                      <a:endParaRPr lang="es-AR" sz="1000" dirty="0"/>
                    </a:p>
                  </a:txBody>
                  <a:tcPr/>
                </a:tc>
                <a:tc>
                  <a:txBody>
                    <a:bodyPr/>
                    <a:lstStyle/>
                    <a:p>
                      <a:r>
                        <a:rPr lang="es-AR" sz="1000" dirty="0" smtClean="0"/>
                        <a:t>-   1</a:t>
                      </a:r>
                      <a:r>
                        <a:rPr lang="es-AR" sz="1000" baseline="0" dirty="0" smtClean="0"/>
                        <a:t> Tanque de agua tricapa de 1.100 litros</a:t>
                      </a:r>
                      <a:endParaRPr lang="es-AR" sz="1000" dirty="0"/>
                    </a:p>
                  </a:txBody>
                  <a:tcPr/>
                </a:tc>
                <a:extLst>
                  <a:ext uri="{0D108BD9-81ED-4DB2-BD59-A6C34878D82A}">
                    <a16:rowId xmlns:a16="http://schemas.microsoft.com/office/drawing/2014/main" val="3644866101"/>
                  </a:ext>
                </a:extLst>
              </a:tr>
              <a:tr h="312665">
                <a:tc>
                  <a:txBody>
                    <a:bodyPr/>
                    <a:lstStyle/>
                    <a:p>
                      <a:r>
                        <a:rPr lang="es-AR" sz="1000" dirty="0" smtClean="0"/>
                        <a:t>Hospital de La</a:t>
                      </a:r>
                      <a:r>
                        <a:rPr lang="es-AR" sz="1000" baseline="0" dirty="0" smtClean="0"/>
                        <a:t> Merced</a:t>
                      </a:r>
                      <a:endParaRPr lang="es-AR" sz="1000" dirty="0"/>
                    </a:p>
                  </a:txBody>
                  <a:tcPr/>
                </a:tc>
                <a:tc>
                  <a:txBody>
                    <a:bodyPr/>
                    <a:lstStyle/>
                    <a:p>
                      <a:r>
                        <a:rPr lang="es-AR" sz="1000" dirty="0" smtClean="0"/>
                        <a:t>-</a:t>
                      </a:r>
                      <a:r>
                        <a:rPr lang="es-AR" sz="1000" baseline="0" dirty="0" smtClean="0"/>
                        <a:t>   Reparación de ambulancia</a:t>
                      </a:r>
                      <a:endParaRPr lang="es-AR" sz="1000" dirty="0"/>
                    </a:p>
                  </a:txBody>
                  <a:tcPr/>
                </a:tc>
                <a:extLst>
                  <a:ext uri="{0D108BD9-81ED-4DB2-BD59-A6C34878D82A}">
                    <a16:rowId xmlns:a16="http://schemas.microsoft.com/office/drawing/2014/main" val="4018584831"/>
                  </a:ext>
                </a:extLst>
              </a:tr>
              <a:tr h="312665">
                <a:tc>
                  <a:txBody>
                    <a:bodyPr/>
                    <a:lstStyle/>
                    <a:p>
                      <a:r>
                        <a:rPr lang="es-AR" sz="1000" dirty="0" smtClean="0"/>
                        <a:t>Hospital de Coronel</a:t>
                      </a:r>
                      <a:r>
                        <a:rPr lang="es-AR" sz="1000" baseline="0" dirty="0" smtClean="0"/>
                        <a:t> Moldes</a:t>
                      </a:r>
                      <a:endParaRPr lang="es-AR" sz="1000" dirty="0"/>
                    </a:p>
                  </a:txBody>
                  <a:tcPr/>
                </a:tc>
                <a:tc>
                  <a:txBody>
                    <a:bodyPr/>
                    <a:lstStyle/>
                    <a:p>
                      <a:pPr marL="171450" indent="-171450">
                        <a:buFontTx/>
                        <a:buChar char="-"/>
                      </a:pPr>
                      <a:r>
                        <a:rPr lang="es-AR" sz="1000" baseline="0" dirty="0" smtClean="0"/>
                        <a:t>Reparación de ambulancia</a:t>
                      </a:r>
                    </a:p>
                    <a:p>
                      <a:pPr marL="171450" indent="-171450">
                        <a:buFontTx/>
                        <a:buChar char="-"/>
                      </a:pPr>
                      <a:r>
                        <a:rPr lang="es-AR" sz="1000" baseline="0" dirty="0" smtClean="0"/>
                        <a:t>Instalación de 3 aires acondicionados</a:t>
                      </a:r>
                    </a:p>
                    <a:p>
                      <a:pPr marL="171450" indent="-171450">
                        <a:buFontTx/>
                        <a:buChar char="-"/>
                      </a:pPr>
                      <a:r>
                        <a:rPr lang="es-AR" sz="1000" baseline="0" dirty="0" smtClean="0"/>
                        <a:t>1 Oxímetro pediátrico </a:t>
                      </a:r>
                    </a:p>
                    <a:p>
                      <a:pPr marL="171450" indent="-171450">
                        <a:buFontTx/>
                        <a:buChar char="-"/>
                      </a:pPr>
                      <a:r>
                        <a:rPr lang="es-AR" sz="1000" baseline="0" dirty="0" smtClean="0"/>
                        <a:t>2 Oxímetros digitales pediátricos</a:t>
                      </a:r>
                    </a:p>
                    <a:p>
                      <a:pPr marL="171450" indent="-171450">
                        <a:buFontTx/>
                        <a:buChar char="-"/>
                      </a:pPr>
                      <a:r>
                        <a:rPr lang="es-AR" sz="1000" baseline="0" dirty="0" smtClean="0"/>
                        <a:t>1 Oxímetro digital para adulto</a:t>
                      </a:r>
                    </a:p>
                    <a:p>
                      <a:pPr marL="171450" indent="-171450">
                        <a:buFontTx/>
                        <a:buChar char="-"/>
                      </a:pPr>
                      <a:r>
                        <a:rPr lang="es-AR" sz="1000" baseline="0" dirty="0" smtClean="0"/>
                        <a:t>1 Tensiómetro aneroide</a:t>
                      </a:r>
                    </a:p>
                    <a:p>
                      <a:pPr marL="171450" indent="-171450">
                        <a:buFontTx/>
                        <a:buChar char="-"/>
                      </a:pPr>
                      <a:r>
                        <a:rPr lang="es-AR" sz="1000" baseline="0" dirty="0" smtClean="0"/>
                        <a:t>1 Termómetro digital</a:t>
                      </a:r>
                    </a:p>
                    <a:p>
                      <a:pPr marL="171450" indent="-171450">
                        <a:buFontTx/>
                        <a:buChar char="-"/>
                      </a:pPr>
                      <a:r>
                        <a:rPr lang="es-AR" sz="1000" baseline="0" dirty="0" smtClean="0"/>
                        <a:t>Repuestos y arreglos de cocina y horno</a:t>
                      </a:r>
                      <a:endParaRPr lang="es-AR" sz="1000" dirty="0"/>
                    </a:p>
                  </a:txBody>
                  <a:tcPr/>
                </a:tc>
                <a:extLst>
                  <a:ext uri="{0D108BD9-81ED-4DB2-BD59-A6C34878D82A}">
                    <a16:rowId xmlns:a16="http://schemas.microsoft.com/office/drawing/2014/main" val="2875275802"/>
                  </a:ext>
                </a:extLst>
              </a:tr>
              <a:tr h="312665">
                <a:tc>
                  <a:txBody>
                    <a:bodyPr/>
                    <a:lstStyle/>
                    <a:p>
                      <a:r>
                        <a:rPr lang="es-AR" sz="1000" dirty="0" smtClean="0"/>
                        <a:t>Hospital</a:t>
                      </a:r>
                      <a:r>
                        <a:rPr lang="es-AR" sz="1000" baseline="0" dirty="0" smtClean="0"/>
                        <a:t> Los Toldos</a:t>
                      </a:r>
                      <a:endParaRPr lang="es-AR" sz="1000" dirty="0"/>
                    </a:p>
                  </a:txBody>
                  <a:tcPr/>
                </a:tc>
                <a:tc>
                  <a:txBody>
                    <a:bodyPr/>
                    <a:lstStyle/>
                    <a:p>
                      <a:pPr marL="171450" indent="-171450">
                        <a:buFontTx/>
                        <a:buChar char="-"/>
                      </a:pPr>
                      <a:r>
                        <a:rPr lang="es-AR" sz="1000" dirty="0" smtClean="0"/>
                        <a:t>Reparación</a:t>
                      </a:r>
                      <a:r>
                        <a:rPr lang="es-AR" sz="1000" baseline="0" dirty="0" smtClean="0"/>
                        <a:t> de ambulancia</a:t>
                      </a:r>
                      <a:endParaRPr lang="es-AR" sz="1000" dirty="0"/>
                    </a:p>
                  </a:txBody>
                  <a:tcPr/>
                </a:tc>
                <a:extLst>
                  <a:ext uri="{0D108BD9-81ED-4DB2-BD59-A6C34878D82A}">
                    <a16:rowId xmlns:a16="http://schemas.microsoft.com/office/drawing/2014/main" val="2225087966"/>
                  </a:ext>
                </a:extLst>
              </a:tr>
              <a:tr h="312665">
                <a:tc>
                  <a:txBody>
                    <a:bodyPr/>
                    <a:lstStyle/>
                    <a:p>
                      <a:r>
                        <a:rPr lang="es-AR" sz="1000" dirty="0" smtClean="0"/>
                        <a:t>Hospital San</a:t>
                      </a:r>
                      <a:r>
                        <a:rPr lang="es-AR" sz="1000" baseline="0" dirty="0" smtClean="0"/>
                        <a:t> Antonio de los Cobres</a:t>
                      </a:r>
                      <a:endParaRPr lang="es-AR" sz="1000" dirty="0"/>
                    </a:p>
                  </a:txBody>
                  <a:tcPr/>
                </a:tc>
                <a:tc>
                  <a:txBody>
                    <a:bodyPr/>
                    <a:lstStyle/>
                    <a:p>
                      <a:r>
                        <a:rPr lang="es-AR" sz="1000" dirty="0" smtClean="0"/>
                        <a:t>-</a:t>
                      </a:r>
                      <a:r>
                        <a:rPr lang="es-AR" sz="1000" baseline="0" dirty="0" smtClean="0"/>
                        <a:t>   Reparación de ambulancia</a:t>
                      </a:r>
                      <a:endParaRPr lang="es-AR" sz="1000" dirty="0"/>
                    </a:p>
                  </a:txBody>
                  <a:tcPr/>
                </a:tc>
                <a:extLst>
                  <a:ext uri="{0D108BD9-81ED-4DB2-BD59-A6C34878D82A}">
                    <a16:rowId xmlns:a16="http://schemas.microsoft.com/office/drawing/2014/main" val="1816384779"/>
                  </a:ext>
                </a:extLst>
              </a:tr>
              <a:tr h="312665">
                <a:tc>
                  <a:txBody>
                    <a:bodyPr/>
                    <a:lstStyle/>
                    <a:p>
                      <a:r>
                        <a:rPr lang="es-AR" sz="1100" dirty="0" smtClean="0"/>
                        <a:t>Hospital de Orán y</a:t>
                      </a:r>
                      <a:r>
                        <a:rPr lang="es-AR" sz="1100" baseline="0" dirty="0" smtClean="0"/>
                        <a:t> Hospital de La Unión</a:t>
                      </a:r>
                      <a:endParaRPr lang="es-AR" sz="1100" dirty="0"/>
                    </a:p>
                  </a:txBody>
                  <a:tcPr/>
                </a:tc>
                <a:tc>
                  <a:txBody>
                    <a:bodyPr/>
                    <a:lstStyle/>
                    <a:p>
                      <a:r>
                        <a:rPr lang="es-AR" sz="1100" dirty="0" smtClean="0"/>
                        <a:t>-</a:t>
                      </a:r>
                      <a:r>
                        <a:rPr lang="es-AR" sz="1100" baseline="0" dirty="0" smtClean="0"/>
                        <a:t>   Services y reparación de ambulancias</a:t>
                      </a:r>
                      <a:endParaRPr lang="es-AR" sz="1100" dirty="0"/>
                    </a:p>
                  </a:txBody>
                  <a:tcPr/>
                </a:tc>
                <a:extLst>
                  <a:ext uri="{0D108BD9-81ED-4DB2-BD59-A6C34878D82A}">
                    <a16:rowId xmlns:a16="http://schemas.microsoft.com/office/drawing/2014/main" val="507937831"/>
                  </a:ext>
                </a:extLst>
              </a:tr>
            </a:tbl>
          </a:graphicData>
        </a:graphic>
      </p:graphicFrame>
    </p:spTree>
    <p:extLst>
      <p:ext uri="{BB962C8B-B14F-4D97-AF65-F5344CB8AC3E}">
        <p14:creationId xmlns:p14="http://schemas.microsoft.com/office/powerpoint/2010/main" val="27718494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0"/>
        <p:cNvGrpSpPr/>
        <p:nvPr/>
      </p:nvGrpSpPr>
      <p:grpSpPr>
        <a:xfrm>
          <a:off x="0" y="0"/>
          <a:ext cx="0" cy="0"/>
          <a:chOff x="0" y="0"/>
          <a:chExt cx="0" cy="0"/>
        </a:xfrm>
      </p:grpSpPr>
      <p:sp>
        <p:nvSpPr>
          <p:cNvPr id="151" name="Google Shape;151;p27"/>
          <p:cNvSpPr/>
          <p:nvPr/>
        </p:nvSpPr>
        <p:spPr>
          <a:xfrm>
            <a:off x="0" y="5048100"/>
            <a:ext cx="9144000" cy="95400"/>
          </a:xfrm>
          <a:prstGeom prst="rect">
            <a:avLst/>
          </a:prstGeom>
          <a:solidFill>
            <a:srgbClr val="242C4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242C4F"/>
              </a:solidFill>
              <a:latin typeface="Arial"/>
              <a:ea typeface="Arial"/>
              <a:cs typeface="Arial"/>
              <a:sym typeface="Arial"/>
            </a:endParaRPr>
          </a:p>
        </p:txBody>
      </p:sp>
      <p:sp>
        <p:nvSpPr>
          <p:cNvPr id="3" name="CuadroTexto 2"/>
          <p:cNvSpPr txBox="1"/>
          <p:nvPr/>
        </p:nvSpPr>
        <p:spPr>
          <a:xfrm>
            <a:off x="1252330" y="1663147"/>
            <a:ext cx="2961861" cy="307777"/>
          </a:xfrm>
          <a:prstGeom prst="rect">
            <a:avLst/>
          </a:prstGeom>
          <a:noFill/>
        </p:spPr>
        <p:txBody>
          <a:bodyPr wrap="square" rtlCol="0">
            <a:spAutoFit/>
          </a:bodyPr>
          <a:lstStyle/>
          <a:p>
            <a:endParaRPr lang="es-AR" dirty="0">
              <a:solidFill>
                <a:srgbClr val="7030A0"/>
              </a:solidFill>
            </a:endParaRPr>
          </a:p>
        </p:txBody>
      </p:sp>
      <p:sp>
        <p:nvSpPr>
          <p:cNvPr id="6" name="Rectángulo 5"/>
          <p:cNvSpPr/>
          <p:nvPr/>
        </p:nvSpPr>
        <p:spPr>
          <a:xfrm>
            <a:off x="310340" y="204727"/>
            <a:ext cx="4594169" cy="4770537"/>
          </a:xfrm>
          <a:prstGeom prst="rect">
            <a:avLst/>
          </a:prstGeom>
        </p:spPr>
        <p:txBody>
          <a:bodyPr wrap="square" numCol="1">
            <a:spAutoFit/>
          </a:bodyPr>
          <a:lstStyle/>
          <a:p>
            <a:r>
              <a:rPr lang="es-AR" b="1" dirty="0"/>
              <a:t>Inversiones realizadas por el Centro de Salud N° 45  </a:t>
            </a:r>
            <a:r>
              <a:rPr lang="es-AR" b="1" dirty="0" smtClean="0"/>
              <a:t>“Mario </a:t>
            </a:r>
            <a:r>
              <a:rPr lang="es-AR" b="1" dirty="0" err="1" smtClean="0"/>
              <a:t>Ibañez</a:t>
            </a:r>
            <a:r>
              <a:rPr lang="es-AR" b="1" dirty="0" smtClean="0"/>
              <a:t>” de Barrio PROVIPO </a:t>
            </a:r>
            <a:endParaRPr lang="es-AR" b="1" dirty="0"/>
          </a:p>
          <a:p>
            <a:endParaRPr lang="es-AR" sz="1200" dirty="0" smtClean="0"/>
          </a:p>
          <a:p>
            <a:pPr algn="just"/>
            <a:r>
              <a:rPr lang="es-AR" sz="1200" dirty="0" smtClean="0"/>
              <a:t>La </a:t>
            </a:r>
            <a:r>
              <a:rPr lang="es-AR" sz="1200" dirty="0"/>
              <a:t>jefa del Centro de Salud N° 45 de Barrio </a:t>
            </a:r>
            <a:r>
              <a:rPr lang="es-AR" sz="1200" dirty="0" err="1"/>
              <a:t>Provipo</a:t>
            </a:r>
            <a:r>
              <a:rPr lang="es-AR" sz="1200" dirty="0"/>
              <a:t> -dependiente del Hospital Papa Francisco- zona sur de esta ciudad, Claudia Terán, indicó que con los fondos transferidos por Sumar se realizaron diferentes mejoras en el dispositivo de </a:t>
            </a:r>
            <a:r>
              <a:rPr lang="es-AR" sz="1200" dirty="0" smtClean="0"/>
              <a:t>salud.</a:t>
            </a:r>
          </a:p>
          <a:p>
            <a:pPr algn="just"/>
            <a:endParaRPr lang="es-AR" sz="1200" dirty="0"/>
          </a:p>
          <a:p>
            <a:pPr algn="just"/>
            <a:r>
              <a:rPr lang="es-AR" sz="1200" dirty="0"/>
              <a:t>“Hemos instrumentado protocolos para la captación de personas sin obra social y para la atención oportuna de embarazadas, recién nacidos y personas con enfermedades crónicas no transmisibles, lo que ha permitido optimizar los controles de salud en nuestra comunidad de referencia e incrementar la facturación a Sumar+”, </a:t>
            </a:r>
            <a:r>
              <a:rPr lang="es-AR" sz="1200" dirty="0" smtClean="0"/>
              <a:t>señaló la profesional.</a:t>
            </a:r>
            <a:endParaRPr lang="es-AR" sz="1200" dirty="0"/>
          </a:p>
          <a:p>
            <a:pPr algn="just"/>
            <a:endParaRPr lang="es-AR" sz="1200" dirty="0" smtClean="0"/>
          </a:p>
          <a:p>
            <a:pPr algn="just"/>
            <a:r>
              <a:rPr lang="es-AR" sz="1200" dirty="0" smtClean="0"/>
              <a:t>Con los fondos transferidos se arreglaron el </a:t>
            </a:r>
            <a:r>
              <a:rPr lang="es-AR" sz="1200" dirty="0"/>
              <a:t>laboratorio bioquímico, el consultorio de psicología, la sala de kinesiología y la cocina. Así también, se compró un aire </a:t>
            </a:r>
            <a:r>
              <a:rPr lang="es-AR" sz="1200" dirty="0" smtClean="0"/>
              <a:t>compresor, aires </a:t>
            </a:r>
            <a:r>
              <a:rPr lang="es-AR" sz="1200" dirty="0"/>
              <a:t>acondicionados con sus respectivas rejas de protección y cartelería para la sala de espera. </a:t>
            </a:r>
            <a:endParaRPr lang="es-AR" sz="1200" dirty="0" smtClean="0"/>
          </a:p>
          <a:p>
            <a:pPr algn="just"/>
            <a:endParaRPr lang="es-AR" sz="1200" dirty="0"/>
          </a:p>
          <a:p>
            <a:pPr algn="just"/>
            <a:r>
              <a:rPr lang="es-AR" sz="1200" dirty="0"/>
              <a:t>Cabe destacar que la población de referencia es de 9.700 habitantes aproximadamente y que el 60 por ciento carece de cobertura explícita de salud y recibe la atención socio sanitaria en ese establecimiento.</a:t>
            </a:r>
          </a:p>
        </p:txBody>
      </p:sp>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3864" y="2589995"/>
            <a:ext cx="1724891" cy="2299854"/>
          </a:xfrm>
          <a:prstGeom prst="rect">
            <a:avLst/>
          </a:prstGeom>
        </p:spPr>
      </p:pic>
      <p:pic>
        <p:nvPicPr>
          <p:cNvPr id="9" name="Imagen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53864" y="397511"/>
            <a:ext cx="2923309" cy="2192482"/>
          </a:xfrm>
          <a:prstGeom prst="rect">
            <a:avLst/>
          </a:prstGeom>
        </p:spPr>
      </p:pic>
      <p:pic>
        <p:nvPicPr>
          <p:cNvPr id="10" name="Imagen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78756" y="2589994"/>
            <a:ext cx="2167816" cy="1825619"/>
          </a:xfrm>
          <a:prstGeom prst="rect">
            <a:avLst/>
          </a:prstGeom>
        </p:spPr>
      </p:pic>
    </p:spTree>
    <p:extLst>
      <p:ext uri="{BB962C8B-B14F-4D97-AF65-F5344CB8AC3E}">
        <p14:creationId xmlns:p14="http://schemas.microsoft.com/office/powerpoint/2010/main" val="19388145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0"/>
        <p:cNvGrpSpPr/>
        <p:nvPr/>
      </p:nvGrpSpPr>
      <p:grpSpPr>
        <a:xfrm>
          <a:off x="0" y="0"/>
          <a:ext cx="0" cy="0"/>
          <a:chOff x="0" y="0"/>
          <a:chExt cx="0" cy="0"/>
        </a:xfrm>
      </p:grpSpPr>
      <p:sp>
        <p:nvSpPr>
          <p:cNvPr id="151" name="Google Shape;151;p27"/>
          <p:cNvSpPr/>
          <p:nvPr/>
        </p:nvSpPr>
        <p:spPr>
          <a:xfrm>
            <a:off x="0" y="5048100"/>
            <a:ext cx="9144000" cy="95400"/>
          </a:xfrm>
          <a:prstGeom prst="rect">
            <a:avLst/>
          </a:prstGeom>
          <a:solidFill>
            <a:srgbClr val="242C4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242C4F"/>
              </a:solidFill>
              <a:latin typeface="Arial"/>
              <a:ea typeface="Arial"/>
              <a:cs typeface="Arial"/>
              <a:sym typeface="Arial"/>
            </a:endParaRPr>
          </a:p>
        </p:txBody>
      </p:sp>
      <p:pic>
        <p:nvPicPr>
          <p:cNvPr id="155" name="Google Shape;155;p27"/>
          <p:cNvPicPr preferRelativeResize="0"/>
          <p:nvPr/>
        </p:nvPicPr>
        <p:blipFill rotWithShape="1">
          <a:blip r:embed="rId3">
            <a:alphaModFix/>
          </a:blip>
          <a:srcRect/>
          <a:stretch/>
        </p:blipFill>
        <p:spPr>
          <a:xfrm>
            <a:off x="7960275" y="690275"/>
            <a:ext cx="2371724" cy="3915657"/>
          </a:xfrm>
          <a:prstGeom prst="rect">
            <a:avLst/>
          </a:prstGeom>
          <a:noFill/>
          <a:ln>
            <a:noFill/>
          </a:ln>
        </p:spPr>
      </p:pic>
      <p:sp>
        <p:nvSpPr>
          <p:cNvPr id="4" name="CuadroTexto 3"/>
          <p:cNvSpPr txBox="1"/>
          <p:nvPr/>
        </p:nvSpPr>
        <p:spPr>
          <a:xfrm>
            <a:off x="213642" y="62345"/>
            <a:ext cx="4510912" cy="789709"/>
          </a:xfrm>
          <a:prstGeom prst="rect">
            <a:avLst/>
          </a:prstGeom>
          <a:noFill/>
        </p:spPr>
        <p:txBody>
          <a:bodyPr wrap="square" rtlCol="0">
            <a:spAutoFit/>
          </a:bodyPr>
          <a:lstStyle/>
          <a:p>
            <a:endParaRPr lang="es-AR" dirty="0"/>
          </a:p>
        </p:txBody>
      </p:sp>
      <p:pic>
        <p:nvPicPr>
          <p:cNvPr id="5" name="Imagen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0535" y="2755819"/>
            <a:ext cx="2611680" cy="1958760"/>
          </a:xfrm>
          <a:prstGeom prst="rect">
            <a:avLst/>
          </a:prstGeom>
        </p:spPr>
      </p:pic>
      <p:pic>
        <p:nvPicPr>
          <p:cNvPr id="7" name="Imagen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30535" y="565584"/>
            <a:ext cx="2611680" cy="1958760"/>
          </a:xfrm>
          <a:prstGeom prst="rect">
            <a:avLst/>
          </a:prstGeom>
        </p:spPr>
      </p:pic>
      <p:sp>
        <p:nvSpPr>
          <p:cNvPr id="8" name="CuadroTexto 7"/>
          <p:cNvSpPr txBox="1"/>
          <p:nvPr/>
        </p:nvSpPr>
        <p:spPr>
          <a:xfrm>
            <a:off x="405244" y="240942"/>
            <a:ext cx="4925291" cy="4724370"/>
          </a:xfrm>
          <a:prstGeom prst="rect">
            <a:avLst/>
          </a:prstGeom>
          <a:noFill/>
        </p:spPr>
        <p:txBody>
          <a:bodyPr wrap="square" rtlCol="0">
            <a:spAutoFit/>
          </a:bodyPr>
          <a:lstStyle/>
          <a:p>
            <a:r>
              <a:rPr lang="es-AR" sz="1100" b="1" dirty="0" smtClean="0"/>
              <a:t>El Programa Nacional Redes compró 269 Tablet</a:t>
            </a:r>
            <a:r>
              <a:rPr lang="es-AR" sz="1000" dirty="0" smtClean="0"/>
              <a:t> </a:t>
            </a:r>
            <a:r>
              <a:rPr lang="es-AR" sz="1000" b="1" dirty="0" smtClean="0"/>
              <a:t>para hospitales </a:t>
            </a:r>
            <a:r>
              <a:rPr lang="es-AR" sz="1000" b="1" dirty="0"/>
              <a:t>y centros de salud </a:t>
            </a:r>
            <a:r>
              <a:rPr lang="es-AR" sz="1000" b="1" dirty="0" smtClean="0"/>
              <a:t>de la Provincia</a:t>
            </a:r>
          </a:p>
          <a:p>
            <a:endParaRPr lang="es-AR" sz="1000" b="1" dirty="0"/>
          </a:p>
          <a:p>
            <a:r>
              <a:rPr lang="es-AR" sz="900" dirty="0" smtClean="0"/>
              <a:t>El objetivo es </a:t>
            </a:r>
            <a:r>
              <a:rPr lang="es-AR" sz="900" dirty="0"/>
              <a:t>continuar fortaleciendo los servicios públicos de </a:t>
            </a:r>
            <a:r>
              <a:rPr lang="es-AR" sz="900" dirty="0" smtClean="0"/>
              <a:t>salud para brindar más cuidados de salud a la población.</a:t>
            </a:r>
          </a:p>
          <a:p>
            <a:endParaRPr lang="es-AR" sz="900" dirty="0"/>
          </a:p>
          <a:p>
            <a:r>
              <a:rPr lang="es-AR" sz="900" dirty="0" smtClean="0"/>
              <a:t>La </a:t>
            </a:r>
            <a:r>
              <a:rPr lang="es-AR" sz="900" dirty="0"/>
              <a:t>adquisición de las Tablet fue posible por el cumplimiento de </a:t>
            </a:r>
            <a:r>
              <a:rPr lang="es-AR" sz="900" dirty="0" smtClean="0"/>
              <a:t>los indicadores de nominalización, inclusión</a:t>
            </a:r>
            <a:r>
              <a:rPr lang="es-AR" sz="900" dirty="0"/>
              <a:t> </a:t>
            </a:r>
            <a:r>
              <a:rPr lang="es-AR" sz="900" dirty="0" smtClean="0"/>
              <a:t>y </a:t>
            </a:r>
            <a:r>
              <a:rPr lang="es-AR" sz="900" dirty="0"/>
              <a:t>asistencia </a:t>
            </a:r>
            <a:r>
              <a:rPr lang="es-AR" sz="900" dirty="0" smtClean="0"/>
              <a:t>socio- sanitaria </a:t>
            </a:r>
            <a:r>
              <a:rPr lang="es-AR" sz="900" dirty="0"/>
              <a:t>brindada a las personas con enfermedades crónicas no transmisibles sin obra social</a:t>
            </a:r>
            <a:r>
              <a:rPr lang="es-AR" sz="900" dirty="0" smtClean="0"/>
              <a:t>.</a:t>
            </a:r>
          </a:p>
          <a:p>
            <a:endParaRPr lang="es-AR" sz="900" dirty="0"/>
          </a:p>
          <a:p>
            <a:r>
              <a:rPr lang="es-AR" sz="900" dirty="0"/>
              <a:t>De las 269 </a:t>
            </a:r>
            <a:r>
              <a:rPr lang="es-AR" sz="900" dirty="0" smtClean="0"/>
              <a:t>Tablet, </a:t>
            </a:r>
            <a:r>
              <a:rPr lang="es-AR" sz="900" dirty="0"/>
              <a:t>128 se asignaron al Primer Nivel de Atención de las áreas operativas norte y sur de esta capital y 141 a los hospitales y centros de salud del interior. </a:t>
            </a:r>
            <a:endParaRPr lang="es-AR" sz="900" dirty="0" smtClean="0"/>
          </a:p>
          <a:p>
            <a:endParaRPr lang="es-AR" sz="900" dirty="0"/>
          </a:p>
          <a:p>
            <a:r>
              <a:rPr lang="es-AR" sz="900" dirty="0"/>
              <a:t>Los dispositivos móviles facilitarán la asistencia sanitaria en terreno, dado que su acceso se encuentra integrado al ecosistema digital de salud provincial</a:t>
            </a:r>
            <a:r>
              <a:rPr lang="es-AR" sz="900" dirty="0" smtClean="0"/>
              <a:t>.</a:t>
            </a:r>
          </a:p>
          <a:p>
            <a:endParaRPr lang="es-AR" sz="900" dirty="0"/>
          </a:p>
          <a:p>
            <a:r>
              <a:rPr lang="es-AR" sz="900" dirty="0"/>
              <a:t>Las </a:t>
            </a:r>
            <a:r>
              <a:rPr lang="es-AR" sz="900" dirty="0" smtClean="0"/>
              <a:t>Tablet </a:t>
            </a:r>
            <a:r>
              <a:rPr lang="es-AR" sz="900" dirty="0"/>
              <a:t>tienen pantalla táctil para interacción directa en territorio, ejecución de múltiples aplicaciones en entornos móviles, navegación intuitiva y adaptación a uso en condiciones de campo (movilidad y uso prolongado</a:t>
            </a:r>
            <a:r>
              <a:rPr lang="es-AR" sz="900" dirty="0" smtClean="0"/>
              <a:t>).</a:t>
            </a:r>
          </a:p>
          <a:p>
            <a:endParaRPr lang="es-AR" sz="900" dirty="0"/>
          </a:p>
          <a:p>
            <a:r>
              <a:rPr lang="es-AR" sz="900" dirty="0"/>
              <a:t>El sistema permite la ejecución de aplicaciones institucionales (SAFESA), para </a:t>
            </a:r>
            <a:r>
              <a:rPr lang="es-AR" sz="900" dirty="0" smtClean="0"/>
              <a:t>módulos </a:t>
            </a:r>
            <a:r>
              <a:rPr lang="es-AR" sz="900" dirty="0"/>
              <a:t>de registro, consulta y actualización </a:t>
            </a:r>
            <a:r>
              <a:rPr lang="es-AR" sz="900" dirty="0" smtClean="0"/>
              <a:t>de información sanitaria e interacción en línea con servicios web. Además, cuentan con soporte de comunicación y telesalud para encuentro sincrónico, video-consultas y transmisión de datos en tiempo real hacia sistemas centrales.</a:t>
            </a:r>
          </a:p>
          <a:p>
            <a:endParaRPr lang="es-AR" sz="900" dirty="0" smtClean="0"/>
          </a:p>
          <a:p>
            <a:r>
              <a:rPr lang="es-AR" sz="900" dirty="0" smtClean="0"/>
              <a:t>La conectividad móvil es mediante red 4G (LTE) a través de chip institucional y soporte para redes inalámbricas (Wi-Fi) en entornos institucionales. En cuanto a la geolocalización y captura de datos espaciales, utilizan GPS integrado y asociación automática de ubicación a registros generados en campo para análisis posterior.</a:t>
            </a:r>
          </a:p>
          <a:p>
            <a:endParaRPr lang="es-AR" sz="900" dirty="0" smtClean="0"/>
          </a:p>
          <a:p>
            <a:r>
              <a:rPr lang="es-AR" sz="900" dirty="0" smtClean="0"/>
              <a:t>Por último, la interoperabilidad con sistemas centrales mediante servicios definidos, sincronización de datos con repositorios institucionales y actualización dinámica desde el sistema central permiten flujos de trabajo definidos en SAFESA.</a:t>
            </a:r>
            <a:endParaRPr lang="es-AR" sz="900" dirty="0"/>
          </a:p>
        </p:txBody>
      </p:sp>
    </p:spTree>
    <p:extLst>
      <p:ext uri="{BB962C8B-B14F-4D97-AF65-F5344CB8AC3E}">
        <p14:creationId xmlns:p14="http://schemas.microsoft.com/office/powerpoint/2010/main" val="27085477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0"/>
        <p:cNvGrpSpPr/>
        <p:nvPr/>
      </p:nvGrpSpPr>
      <p:grpSpPr>
        <a:xfrm>
          <a:off x="0" y="0"/>
          <a:ext cx="0" cy="0"/>
          <a:chOff x="0" y="0"/>
          <a:chExt cx="0" cy="0"/>
        </a:xfrm>
      </p:grpSpPr>
      <p:sp>
        <p:nvSpPr>
          <p:cNvPr id="151" name="Google Shape;151;p27"/>
          <p:cNvSpPr/>
          <p:nvPr/>
        </p:nvSpPr>
        <p:spPr>
          <a:xfrm>
            <a:off x="0" y="5048100"/>
            <a:ext cx="9144000" cy="95400"/>
          </a:xfrm>
          <a:prstGeom prst="rect">
            <a:avLst/>
          </a:prstGeom>
          <a:solidFill>
            <a:srgbClr val="242C4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242C4F"/>
              </a:solidFill>
              <a:latin typeface="Arial"/>
              <a:ea typeface="Arial"/>
              <a:cs typeface="Arial"/>
              <a:sym typeface="Arial"/>
            </a:endParaRPr>
          </a:p>
        </p:txBody>
      </p:sp>
      <p:pic>
        <p:nvPicPr>
          <p:cNvPr id="155" name="Google Shape;155;p27"/>
          <p:cNvPicPr preferRelativeResize="0"/>
          <p:nvPr/>
        </p:nvPicPr>
        <p:blipFill rotWithShape="1">
          <a:blip r:embed="rId3">
            <a:alphaModFix/>
          </a:blip>
          <a:srcRect/>
          <a:stretch/>
        </p:blipFill>
        <p:spPr>
          <a:xfrm>
            <a:off x="8033012" y="617538"/>
            <a:ext cx="2371724" cy="3915657"/>
          </a:xfrm>
          <a:prstGeom prst="rect">
            <a:avLst/>
          </a:prstGeom>
          <a:noFill/>
          <a:ln>
            <a:noFill/>
          </a:ln>
        </p:spPr>
      </p:pic>
      <p:sp>
        <p:nvSpPr>
          <p:cNvPr id="3" name="CuadroTexto 2"/>
          <p:cNvSpPr txBox="1"/>
          <p:nvPr/>
        </p:nvSpPr>
        <p:spPr>
          <a:xfrm>
            <a:off x="1252330" y="1663147"/>
            <a:ext cx="2961861" cy="307777"/>
          </a:xfrm>
          <a:prstGeom prst="rect">
            <a:avLst/>
          </a:prstGeom>
          <a:noFill/>
        </p:spPr>
        <p:txBody>
          <a:bodyPr wrap="square" rtlCol="0">
            <a:spAutoFit/>
          </a:bodyPr>
          <a:lstStyle/>
          <a:p>
            <a:endParaRPr lang="es-AR" dirty="0">
              <a:solidFill>
                <a:srgbClr val="7030A0"/>
              </a:solidFill>
            </a:endParaRPr>
          </a:p>
        </p:txBody>
      </p:sp>
      <p:sp>
        <p:nvSpPr>
          <p:cNvPr id="7" name="CuadroTexto 6"/>
          <p:cNvSpPr txBox="1"/>
          <p:nvPr/>
        </p:nvSpPr>
        <p:spPr>
          <a:xfrm>
            <a:off x="1714500" y="617538"/>
            <a:ext cx="4914900" cy="307777"/>
          </a:xfrm>
          <a:prstGeom prst="rect">
            <a:avLst/>
          </a:prstGeom>
          <a:noFill/>
        </p:spPr>
        <p:txBody>
          <a:bodyPr wrap="square" rtlCol="0">
            <a:spAutoFit/>
          </a:bodyPr>
          <a:lstStyle/>
          <a:p>
            <a:endParaRPr lang="es-AR" dirty="0"/>
          </a:p>
        </p:txBody>
      </p:sp>
      <p:sp>
        <p:nvSpPr>
          <p:cNvPr id="2" name="CuadroTexto 1"/>
          <p:cNvSpPr txBox="1"/>
          <p:nvPr/>
        </p:nvSpPr>
        <p:spPr>
          <a:xfrm>
            <a:off x="1423555" y="617538"/>
            <a:ext cx="6609457" cy="307777"/>
          </a:xfrm>
          <a:prstGeom prst="rect">
            <a:avLst/>
          </a:prstGeom>
          <a:noFill/>
        </p:spPr>
        <p:txBody>
          <a:bodyPr wrap="square" rtlCol="0">
            <a:spAutoFit/>
          </a:bodyPr>
          <a:lstStyle/>
          <a:p>
            <a:pPr algn="ctr"/>
            <a:r>
              <a:rPr lang="es-AR" b="1" dirty="0" smtClean="0"/>
              <a:t>Fortalecimiento de capacidades en la Provincia</a:t>
            </a:r>
            <a:endParaRPr lang="es-AR" b="1" dirty="0"/>
          </a:p>
        </p:txBody>
      </p:sp>
      <p:sp>
        <p:nvSpPr>
          <p:cNvPr id="4" name="CuadroTexto 3"/>
          <p:cNvSpPr txBox="1"/>
          <p:nvPr/>
        </p:nvSpPr>
        <p:spPr>
          <a:xfrm>
            <a:off x="779318" y="1080655"/>
            <a:ext cx="4208318" cy="3816429"/>
          </a:xfrm>
          <a:prstGeom prst="rect">
            <a:avLst/>
          </a:prstGeom>
          <a:solidFill>
            <a:schemeClr val="accent1">
              <a:lumMod val="40000"/>
              <a:lumOff val="60000"/>
            </a:schemeClr>
          </a:solidFill>
          <a:ln>
            <a:solidFill>
              <a:srgbClr val="002060"/>
            </a:solidFill>
          </a:ln>
        </p:spPr>
        <p:txBody>
          <a:bodyPr wrap="square" rtlCol="0">
            <a:spAutoFit/>
          </a:bodyPr>
          <a:lstStyle/>
          <a:p>
            <a:pPr algn="just"/>
            <a:r>
              <a:rPr lang="es-AR" sz="1200" dirty="0" smtClean="0"/>
              <a:t>El equipo de capacitación del Programa Sumar realizó encuentros de trabajo con la Secretaria  de Salud Mental y Adicciones. La finalidad fue aunar esfuerzos para </a:t>
            </a:r>
            <a:r>
              <a:rPr lang="es-AR" sz="1200" dirty="0" smtClean="0"/>
              <a:t>avanzar en el cumplimiento de los indicadores de calidad que incluyen las </a:t>
            </a:r>
            <a:r>
              <a:rPr lang="es-AR" sz="1200" dirty="0" smtClean="0"/>
              <a:t>líneas de cuidado </a:t>
            </a:r>
            <a:r>
              <a:rPr lang="es-AR" sz="1200" dirty="0" smtClean="0"/>
              <a:t>del Plan </a:t>
            </a:r>
            <a:r>
              <a:rPr lang="es-AR" sz="1200" dirty="0" smtClean="0"/>
              <a:t>de Servicios de Salud y </a:t>
            </a:r>
            <a:r>
              <a:rPr lang="es-AR" sz="1200" dirty="0" smtClean="0"/>
              <a:t>para el </a:t>
            </a:r>
            <a:r>
              <a:rPr lang="es-AR" sz="1200" dirty="0" smtClean="0"/>
              <a:t>Hito de Salud Mental.</a:t>
            </a:r>
          </a:p>
          <a:p>
            <a:pPr algn="just"/>
            <a:endParaRPr lang="es-AR" sz="1200" dirty="0"/>
          </a:p>
          <a:p>
            <a:pPr algn="just"/>
            <a:r>
              <a:rPr lang="es-AR" sz="1200" dirty="0" smtClean="0"/>
              <a:t>Así también, se desarrollaron capacitaciones quincenales con los equipos del Primer Nivel de Atención para continuar fortaleciendo el cuidado de la salud de la mujer.</a:t>
            </a:r>
          </a:p>
          <a:p>
            <a:pPr algn="just"/>
            <a:endParaRPr lang="es-AR" sz="1200" dirty="0" smtClean="0"/>
          </a:p>
          <a:p>
            <a:pPr algn="just"/>
            <a:r>
              <a:rPr lang="es-AR" sz="1200" dirty="0" smtClean="0"/>
              <a:t>Con el propósito de incentivar la facturación por vacunación se llevaron a cabo reuniones con los programas de Atención Primaria de Salud e </a:t>
            </a:r>
            <a:r>
              <a:rPr lang="es-AR" sz="1200" dirty="0" smtClean="0"/>
              <a:t>Inmunizaciones, </a:t>
            </a:r>
            <a:r>
              <a:rPr lang="es-AR" sz="1200" dirty="0" smtClean="0"/>
              <a:t>respectivamente.</a:t>
            </a:r>
          </a:p>
          <a:p>
            <a:pPr algn="just"/>
            <a:endParaRPr lang="es-AR" sz="1200" dirty="0"/>
          </a:p>
          <a:p>
            <a:pPr algn="just"/>
            <a:r>
              <a:rPr lang="es-AR" sz="1200" dirty="0" smtClean="0"/>
              <a:t>Se articularon acciones con la Subsecretaría de Tecnología e Innovación de la Provincia orientadas a facilitar la interoperabilidad de los sistemas.</a:t>
            </a:r>
            <a:endParaRPr lang="es-AR" sz="1200" dirty="0"/>
          </a:p>
          <a:p>
            <a:endParaRPr lang="es-AR" dirty="0"/>
          </a:p>
        </p:txBody>
      </p:sp>
      <p:sp>
        <p:nvSpPr>
          <p:cNvPr id="5" name="CuadroTexto 4"/>
          <p:cNvSpPr txBox="1"/>
          <p:nvPr/>
        </p:nvSpPr>
        <p:spPr>
          <a:xfrm>
            <a:off x="5107551" y="1080655"/>
            <a:ext cx="2172797" cy="3754874"/>
          </a:xfrm>
          <a:prstGeom prst="rect">
            <a:avLst/>
          </a:prstGeom>
          <a:noFill/>
          <a:ln>
            <a:solidFill>
              <a:srgbClr val="002060"/>
            </a:solidFill>
          </a:ln>
        </p:spPr>
        <p:txBody>
          <a:bodyPr wrap="square" rtlCol="0">
            <a:spAutoFit/>
          </a:bodyPr>
          <a:lstStyle/>
          <a:p>
            <a:r>
              <a:rPr lang="es-AR" dirty="0" smtClean="0"/>
              <a:t>Con la finalidad de dar continuidad a los diagnósticos de gestión de facturación, acompañar a los equipos de salud e implementar mejoras, se visitaron los siguientes hospitales del interior:</a:t>
            </a:r>
          </a:p>
          <a:p>
            <a:endParaRPr lang="es-AR" dirty="0" smtClean="0"/>
          </a:p>
          <a:p>
            <a:pPr marL="285750" indent="-285750">
              <a:buFontTx/>
              <a:buChar char="-"/>
            </a:pPr>
            <a:r>
              <a:rPr lang="es-AR" dirty="0" smtClean="0"/>
              <a:t>Cachi</a:t>
            </a:r>
          </a:p>
          <a:p>
            <a:pPr marL="285750" indent="-285750">
              <a:buFontTx/>
              <a:buChar char="-"/>
            </a:pPr>
            <a:r>
              <a:rPr lang="es-AR" dirty="0" err="1" smtClean="0"/>
              <a:t>Cafayate</a:t>
            </a:r>
            <a:endParaRPr lang="es-AR" dirty="0" smtClean="0"/>
          </a:p>
          <a:p>
            <a:pPr marL="285750" indent="-285750">
              <a:buFontTx/>
              <a:buChar char="-"/>
            </a:pPr>
            <a:r>
              <a:rPr lang="es-AR" dirty="0" smtClean="0"/>
              <a:t>Rivadavia Banda Sur</a:t>
            </a:r>
          </a:p>
          <a:p>
            <a:pPr marL="285750" indent="-285750">
              <a:buFontTx/>
              <a:buChar char="-"/>
            </a:pPr>
            <a:r>
              <a:rPr lang="es-AR" dirty="0" smtClean="0"/>
              <a:t>La Unión</a:t>
            </a:r>
          </a:p>
          <a:p>
            <a:pPr marL="285750" indent="-285750">
              <a:buFontTx/>
              <a:buChar char="-"/>
            </a:pPr>
            <a:r>
              <a:rPr lang="es-AR" dirty="0" smtClean="0"/>
              <a:t>Gral. Güemes </a:t>
            </a:r>
          </a:p>
          <a:p>
            <a:endParaRPr lang="es-AR" dirty="0"/>
          </a:p>
          <a:p>
            <a:endParaRPr lang="es-AR" dirty="0"/>
          </a:p>
        </p:txBody>
      </p:sp>
    </p:spTree>
    <p:extLst>
      <p:ext uri="{BB962C8B-B14F-4D97-AF65-F5344CB8AC3E}">
        <p14:creationId xmlns:p14="http://schemas.microsoft.com/office/powerpoint/2010/main" val="20519431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0"/>
        <p:cNvGrpSpPr/>
        <p:nvPr/>
      </p:nvGrpSpPr>
      <p:grpSpPr>
        <a:xfrm>
          <a:off x="0" y="0"/>
          <a:ext cx="0" cy="0"/>
          <a:chOff x="0" y="0"/>
          <a:chExt cx="0" cy="0"/>
        </a:xfrm>
      </p:grpSpPr>
      <p:sp>
        <p:nvSpPr>
          <p:cNvPr id="151" name="Google Shape;151;p27"/>
          <p:cNvSpPr/>
          <p:nvPr/>
        </p:nvSpPr>
        <p:spPr>
          <a:xfrm>
            <a:off x="0" y="5048100"/>
            <a:ext cx="9144000" cy="95400"/>
          </a:xfrm>
          <a:prstGeom prst="rect">
            <a:avLst/>
          </a:prstGeom>
          <a:solidFill>
            <a:srgbClr val="242C4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242C4F"/>
              </a:solidFill>
              <a:latin typeface="Arial"/>
              <a:ea typeface="Arial"/>
              <a:cs typeface="Arial"/>
              <a:sym typeface="Arial"/>
            </a:endParaRPr>
          </a:p>
        </p:txBody>
      </p:sp>
      <p:pic>
        <p:nvPicPr>
          <p:cNvPr id="155" name="Google Shape;155;p27"/>
          <p:cNvPicPr preferRelativeResize="0"/>
          <p:nvPr/>
        </p:nvPicPr>
        <p:blipFill rotWithShape="1">
          <a:blip r:embed="rId3">
            <a:alphaModFix/>
          </a:blip>
          <a:srcRect/>
          <a:stretch/>
        </p:blipFill>
        <p:spPr>
          <a:xfrm>
            <a:off x="7960275" y="690275"/>
            <a:ext cx="2371724" cy="3915657"/>
          </a:xfrm>
          <a:prstGeom prst="rect">
            <a:avLst/>
          </a:prstGeom>
          <a:noFill/>
          <a:ln>
            <a:noFill/>
          </a:ln>
        </p:spPr>
      </p:pic>
      <p:sp>
        <p:nvSpPr>
          <p:cNvPr id="3" name="CuadroTexto 2"/>
          <p:cNvSpPr txBox="1"/>
          <p:nvPr/>
        </p:nvSpPr>
        <p:spPr>
          <a:xfrm>
            <a:off x="1252330" y="1663147"/>
            <a:ext cx="2961861" cy="307777"/>
          </a:xfrm>
          <a:prstGeom prst="rect">
            <a:avLst/>
          </a:prstGeom>
          <a:noFill/>
        </p:spPr>
        <p:txBody>
          <a:bodyPr wrap="square" rtlCol="0">
            <a:spAutoFit/>
          </a:bodyPr>
          <a:lstStyle/>
          <a:p>
            <a:endParaRPr lang="es-AR" dirty="0">
              <a:solidFill>
                <a:srgbClr val="7030A0"/>
              </a:solidFill>
            </a:endParaRPr>
          </a:p>
        </p:txBody>
      </p:sp>
      <p:pic>
        <p:nvPicPr>
          <p:cNvPr id="5" name="Imagen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8138" y="446743"/>
            <a:ext cx="808384" cy="750047"/>
          </a:xfrm>
          <a:prstGeom prst="rect">
            <a:avLst/>
          </a:prstGeom>
        </p:spPr>
      </p:pic>
      <p:sp>
        <p:nvSpPr>
          <p:cNvPr id="8" name="CuadroTexto 7"/>
          <p:cNvSpPr txBox="1"/>
          <p:nvPr/>
        </p:nvSpPr>
        <p:spPr>
          <a:xfrm>
            <a:off x="1749289" y="549273"/>
            <a:ext cx="2042975" cy="553998"/>
          </a:xfrm>
          <a:prstGeom prst="rect">
            <a:avLst/>
          </a:prstGeom>
          <a:solidFill>
            <a:srgbClr val="002060"/>
          </a:solidFill>
          <a:ln>
            <a:solidFill>
              <a:schemeClr val="accent1">
                <a:lumMod val="75000"/>
              </a:schemeClr>
            </a:solidFill>
          </a:ln>
        </p:spPr>
        <p:txBody>
          <a:bodyPr wrap="square" rtlCol="0">
            <a:spAutoFit/>
          </a:bodyPr>
          <a:lstStyle/>
          <a:p>
            <a:r>
              <a:rPr lang="es-AR" sz="1000" dirty="0" smtClean="0">
                <a:solidFill>
                  <a:schemeClr val="bg1"/>
                </a:solidFill>
              </a:rPr>
              <a:t>Susana Velazco, coordinadora ejecutiva jurisdiccional del Programa Sumar +</a:t>
            </a:r>
            <a:endParaRPr lang="es-AR" sz="1000" dirty="0">
              <a:solidFill>
                <a:schemeClr val="bg1"/>
              </a:solidFill>
            </a:endParaRPr>
          </a:p>
        </p:txBody>
      </p:sp>
      <p:sp>
        <p:nvSpPr>
          <p:cNvPr id="10" name="CuadroTexto 9"/>
          <p:cNvSpPr txBox="1"/>
          <p:nvPr/>
        </p:nvSpPr>
        <p:spPr>
          <a:xfrm>
            <a:off x="728869" y="1268393"/>
            <a:ext cx="6970644" cy="3647152"/>
          </a:xfrm>
          <a:prstGeom prst="rect">
            <a:avLst/>
          </a:prstGeom>
          <a:noFill/>
        </p:spPr>
        <p:txBody>
          <a:bodyPr wrap="square" numCol="1" spcCol="360000" rtlCol="0">
            <a:spAutoFit/>
          </a:bodyPr>
          <a:lstStyle/>
          <a:p>
            <a:pPr algn="just">
              <a:lnSpc>
                <a:spcPct val="150000"/>
              </a:lnSpc>
            </a:pPr>
            <a:r>
              <a:rPr lang="es-AR" sz="1100" dirty="0" smtClean="0"/>
              <a:t>La coordinadora ejecutiva jurisdiccional, Susana Velazco resaltó el trabajo que vienen realizando los equipos de salud en relación a la nominalización e inclusión de personas con enfermedades crónicas no transmisibles.</a:t>
            </a:r>
          </a:p>
          <a:p>
            <a:pPr algn="just">
              <a:lnSpc>
                <a:spcPct val="150000"/>
              </a:lnSpc>
            </a:pPr>
            <a:r>
              <a:rPr lang="es-AR" sz="1100" dirty="0" smtClean="0"/>
              <a:t>“Las acciones de búsqueda, nominalización, asistencia periódica a personas con enfermedades crónicas no transmisibles han permitido que se compren 269 Tablet con fondos del programa nacional Redes. Esto es viable, ya que la Provincia ha cumplido con los indicadores sanitarios comprometidos en esa línea de cuidado”.</a:t>
            </a:r>
          </a:p>
          <a:p>
            <a:pPr algn="just">
              <a:lnSpc>
                <a:spcPct val="150000"/>
              </a:lnSpc>
            </a:pPr>
            <a:r>
              <a:rPr lang="es-AR" sz="1100" dirty="0" smtClean="0"/>
              <a:t>“Las Tablet son herramientas tecnológicas de última generación que permiten la atención en territorio y contribuir al plan de Salud Federal a través de SAFESA y la utilización de la historia clínica digital, por su interoperabilidad”.</a:t>
            </a:r>
          </a:p>
          <a:p>
            <a:pPr algn="just">
              <a:lnSpc>
                <a:spcPct val="150000"/>
              </a:lnSpc>
            </a:pPr>
            <a:r>
              <a:rPr lang="es-AR" sz="1100" dirty="0" smtClean="0"/>
              <a:t>Por último, la funcionaria destacó la labor del Primer Nivel de Atención en la capital en función de mejorar la inclusión de población sin obra social y la Cobertura Efectiva Básica. </a:t>
            </a:r>
          </a:p>
          <a:p>
            <a:pPr algn="just">
              <a:lnSpc>
                <a:spcPct val="150000"/>
              </a:lnSpc>
            </a:pPr>
            <a:r>
              <a:rPr lang="es-AR" sz="1100" dirty="0" smtClean="0"/>
              <a:t>“Estamos realizando capacitaciones permanentes con los equipos de los centros de salud de capital que están dando como resultado mayor cobertura a la población sin obra social”.</a:t>
            </a:r>
          </a:p>
        </p:txBody>
      </p:sp>
    </p:spTree>
    <p:extLst>
      <p:ext uri="{BB962C8B-B14F-4D97-AF65-F5344CB8AC3E}">
        <p14:creationId xmlns:p14="http://schemas.microsoft.com/office/powerpoint/2010/main" val="33753569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60"/>
        <p:cNvGrpSpPr/>
        <p:nvPr/>
      </p:nvGrpSpPr>
      <p:grpSpPr>
        <a:xfrm>
          <a:off x="0" y="0"/>
          <a:ext cx="0" cy="0"/>
          <a:chOff x="0" y="0"/>
          <a:chExt cx="0" cy="0"/>
        </a:xfrm>
      </p:grpSpPr>
      <p:pic>
        <p:nvPicPr>
          <p:cNvPr id="1462" name="Google Shape;1462;p46"/>
          <p:cNvPicPr preferRelativeResize="0"/>
          <p:nvPr/>
        </p:nvPicPr>
        <p:blipFill rotWithShape="1">
          <a:blip r:embed="rId3">
            <a:alphaModFix amt="20000"/>
          </a:blip>
          <a:srcRect/>
          <a:stretch/>
        </p:blipFill>
        <p:spPr>
          <a:xfrm>
            <a:off x="7943850" y="690263"/>
            <a:ext cx="2371725" cy="3915374"/>
          </a:xfrm>
          <a:prstGeom prst="rect">
            <a:avLst/>
          </a:prstGeom>
          <a:noFill/>
          <a:ln>
            <a:noFill/>
          </a:ln>
        </p:spPr>
      </p:pic>
      <p:cxnSp>
        <p:nvCxnSpPr>
          <p:cNvPr id="1463" name="Google Shape;1463;p46"/>
          <p:cNvCxnSpPr/>
          <p:nvPr/>
        </p:nvCxnSpPr>
        <p:spPr>
          <a:xfrm>
            <a:off x="892850" y="760950"/>
            <a:ext cx="5372100" cy="0"/>
          </a:xfrm>
          <a:prstGeom prst="straightConnector1">
            <a:avLst/>
          </a:prstGeom>
          <a:noFill/>
          <a:ln w="9525" cap="flat" cmpd="sng">
            <a:solidFill>
              <a:schemeClr val="accent4"/>
            </a:solidFill>
            <a:prstDash val="solid"/>
            <a:round/>
            <a:headEnd type="none" w="sm" len="sm"/>
            <a:tailEnd type="none" w="sm" len="sm"/>
          </a:ln>
          <a:effectLst>
            <a:outerShdw blurRad="57150" dist="19050" dir="5400000" algn="bl" rotWithShape="0">
              <a:srgbClr val="000000">
                <a:alpha val="23921"/>
              </a:srgbClr>
            </a:outerShdw>
          </a:effectLst>
        </p:spPr>
      </p:cxnSp>
      <p:pic>
        <p:nvPicPr>
          <p:cNvPr id="1465" name="Google Shape;1465;p46"/>
          <p:cNvPicPr preferRelativeResize="0"/>
          <p:nvPr/>
        </p:nvPicPr>
        <p:blipFill rotWithShape="1">
          <a:blip r:embed="rId4">
            <a:alphaModFix/>
          </a:blip>
          <a:srcRect/>
          <a:stretch/>
        </p:blipFill>
        <p:spPr>
          <a:xfrm>
            <a:off x="6858000" y="4248080"/>
            <a:ext cx="1477030" cy="607377"/>
          </a:xfrm>
          <a:prstGeom prst="rect">
            <a:avLst/>
          </a:prstGeom>
          <a:noFill/>
          <a:ln>
            <a:noFill/>
          </a:ln>
        </p:spPr>
      </p:pic>
      <p:sp>
        <p:nvSpPr>
          <p:cNvPr id="7" name="Google Shape;107;p25">
            <a:extLst>
              <a:ext uri="{FF2B5EF4-FFF2-40B4-BE49-F238E27FC236}">
                <a16:creationId xmlns:a16="http://schemas.microsoft.com/office/drawing/2014/main" id="{C82A064D-C317-4824-B3FA-D76AC16924AA}"/>
              </a:ext>
            </a:extLst>
          </p:cNvPr>
          <p:cNvSpPr txBox="1"/>
          <p:nvPr/>
        </p:nvSpPr>
        <p:spPr>
          <a:xfrm>
            <a:off x="812888" y="4355527"/>
            <a:ext cx="1595100" cy="3924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s-ES" altLang="ko" sz="900" b="1" i="0" u="none" strike="noStrike" cap="none" dirty="0">
                <a:solidFill>
                  <a:srgbClr val="CCCCCC"/>
                </a:solidFill>
                <a:latin typeface="Times New Roman"/>
                <a:ea typeface="Times New Roman"/>
                <a:cs typeface="Times New Roman"/>
                <a:sym typeface="Times New Roman"/>
              </a:rPr>
              <a:t>Programa </a:t>
            </a:r>
            <a:r>
              <a:rPr lang="es-ES" altLang="ko" sz="900" b="1" i="0" u="none" strike="noStrike" cap="none" dirty="0" smtClean="0">
                <a:solidFill>
                  <a:srgbClr val="CCCCCC"/>
                </a:solidFill>
                <a:latin typeface="Times New Roman"/>
                <a:ea typeface="Times New Roman"/>
                <a:cs typeface="Times New Roman"/>
                <a:sym typeface="Times New Roman"/>
              </a:rPr>
              <a:t>Sumar +</a:t>
            </a:r>
            <a:endParaRPr sz="800" b="1" i="0" u="none" strike="noStrike" cap="none" dirty="0">
              <a:solidFill>
                <a:srgbClr val="CCCCCC"/>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1100"/>
              <a:buFont typeface="Arial"/>
              <a:buNone/>
            </a:pPr>
            <a:r>
              <a:rPr lang="es-ES" altLang="ko" sz="900" b="0" i="0" u="none" strike="noStrike" cap="none" dirty="0">
                <a:solidFill>
                  <a:srgbClr val="CCCCCC"/>
                </a:solidFill>
                <a:latin typeface="Times New Roman"/>
                <a:ea typeface="Times New Roman"/>
                <a:cs typeface="Times New Roman"/>
                <a:sym typeface="Times New Roman"/>
              </a:rPr>
              <a:t>Provincia de Salta</a:t>
            </a:r>
            <a:endParaRPr sz="900" b="0" i="0" u="none" strike="noStrike" cap="none" dirty="0">
              <a:solidFill>
                <a:srgbClr val="CCCCCC"/>
              </a:solidFill>
              <a:latin typeface="Times New Roman"/>
              <a:ea typeface="Times New Roman"/>
              <a:cs typeface="Times New Roman"/>
              <a:sym typeface="Times New Roman"/>
            </a:endParaRPr>
          </a:p>
        </p:txBody>
      </p:sp>
      <p:pic>
        <p:nvPicPr>
          <p:cNvPr id="3" name="Imagen 2">
            <a:extLst>
              <a:ext uri="{FF2B5EF4-FFF2-40B4-BE49-F238E27FC236}">
                <a16:creationId xmlns:a16="http://schemas.microsoft.com/office/drawing/2014/main" id="{A88FB070-6603-4A3A-BB13-501355613FC9}"/>
              </a:ext>
            </a:extLst>
          </p:cNvPr>
          <p:cNvPicPr>
            <a:picLocks noChangeAspect="1"/>
          </p:cNvPicPr>
          <p:nvPr/>
        </p:nvPicPr>
        <p:blipFill>
          <a:blip r:embed="rId5"/>
          <a:stretch>
            <a:fillRect/>
          </a:stretch>
        </p:blipFill>
        <p:spPr>
          <a:xfrm>
            <a:off x="3578900" y="4207747"/>
            <a:ext cx="1410820" cy="687959"/>
          </a:xfrm>
          <a:prstGeom prst="rect">
            <a:avLst/>
          </a:prstGeom>
        </p:spPr>
      </p:pic>
      <p:sp>
        <p:nvSpPr>
          <p:cNvPr id="2" name="CuadroTexto 1"/>
          <p:cNvSpPr txBox="1"/>
          <p:nvPr/>
        </p:nvSpPr>
        <p:spPr>
          <a:xfrm>
            <a:off x="892850" y="1143000"/>
            <a:ext cx="5372100" cy="307777"/>
          </a:xfrm>
          <a:prstGeom prst="rect">
            <a:avLst/>
          </a:prstGeom>
          <a:noFill/>
        </p:spPr>
        <p:txBody>
          <a:bodyPr wrap="square" rtlCol="0">
            <a:spAutoFit/>
          </a:bodyPr>
          <a:lstStyle/>
          <a:p>
            <a:r>
              <a:rPr lang="es-AR" b="1" dirty="0" smtClean="0">
                <a:solidFill>
                  <a:schemeClr val="bg1"/>
                </a:solidFill>
              </a:rPr>
              <a:t>Muchas gracias</a:t>
            </a:r>
            <a:endParaRPr lang="es-AR" b="1"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0"/>
        <p:cNvGrpSpPr/>
        <p:nvPr/>
      </p:nvGrpSpPr>
      <p:grpSpPr>
        <a:xfrm>
          <a:off x="0" y="0"/>
          <a:ext cx="0" cy="0"/>
          <a:chOff x="0" y="0"/>
          <a:chExt cx="0" cy="0"/>
        </a:xfrm>
      </p:grpSpPr>
      <p:sp>
        <p:nvSpPr>
          <p:cNvPr id="151" name="Google Shape;151;p27"/>
          <p:cNvSpPr/>
          <p:nvPr/>
        </p:nvSpPr>
        <p:spPr>
          <a:xfrm>
            <a:off x="0" y="5048100"/>
            <a:ext cx="9144000" cy="95400"/>
          </a:xfrm>
          <a:prstGeom prst="rect">
            <a:avLst/>
          </a:prstGeom>
          <a:solidFill>
            <a:srgbClr val="242C4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242C4F"/>
              </a:solidFill>
              <a:latin typeface="Arial"/>
              <a:ea typeface="Arial"/>
              <a:cs typeface="Arial"/>
              <a:sym typeface="Arial"/>
            </a:endParaRPr>
          </a:p>
        </p:txBody>
      </p:sp>
      <p:pic>
        <p:nvPicPr>
          <p:cNvPr id="155" name="Google Shape;155;p27"/>
          <p:cNvPicPr preferRelativeResize="0"/>
          <p:nvPr/>
        </p:nvPicPr>
        <p:blipFill rotWithShape="1">
          <a:blip r:embed="rId3">
            <a:alphaModFix/>
          </a:blip>
          <a:srcRect/>
          <a:stretch/>
        </p:blipFill>
        <p:spPr>
          <a:xfrm>
            <a:off x="7960275" y="690275"/>
            <a:ext cx="2371724" cy="3915657"/>
          </a:xfrm>
          <a:prstGeom prst="rect">
            <a:avLst/>
          </a:prstGeom>
          <a:noFill/>
          <a:ln>
            <a:noFill/>
          </a:ln>
        </p:spPr>
      </p:pic>
      <p:sp>
        <p:nvSpPr>
          <p:cNvPr id="8" name="Google Shape;153;p27">
            <a:extLst>
              <a:ext uri="{FF2B5EF4-FFF2-40B4-BE49-F238E27FC236}">
                <a16:creationId xmlns:a16="http://schemas.microsoft.com/office/drawing/2014/main" id="{B71B3303-421E-4A78-BCEE-357D2C0D36FD}"/>
              </a:ext>
            </a:extLst>
          </p:cNvPr>
          <p:cNvSpPr txBox="1"/>
          <p:nvPr/>
        </p:nvSpPr>
        <p:spPr>
          <a:xfrm>
            <a:off x="807124" y="2584532"/>
            <a:ext cx="5967163" cy="392400"/>
          </a:xfrm>
          <a:prstGeom prst="rect">
            <a:avLst/>
          </a:prstGeom>
          <a:noFill/>
          <a:ln>
            <a:noFill/>
          </a:ln>
        </p:spPr>
        <p:txBody>
          <a:bodyPr spcFirstLastPara="1" wrap="square" lIns="68575" tIns="34275" rIns="68575" bIns="34275" anchor="t" anchorCtr="0">
            <a:noAutofit/>
          </a:bodyPr>
          <a:lstStyle/>
          <a:p>
            <a:pPr algn="just">
              <a:lnSpc>
                <a:spcPct val="107000"/>
              </a:lnSpc>
              <a:spcAft>
                <a:spcPts val="800"/>
              </a:spcAft>
            </a:pPr>
            <a:endParaRPr lang="es-AR" sz="1100" dirty="0">
              <a:solidFill>
                <a:srgbClr val="242C4F"/>
              </a:solidFill>
              <a:latin typeface="Montserrat" pitchFamily="2" charset="0"/>
            </a:endParaRPr>
          </a:p>
        </p:txBody>
      </p:sp>
      <p:sp>
        <p:nvSpPr>
          <p:cNvPr id="6" name="CuadroTexto 5"/>
          <p:cNvSpPr txBox="1"/>
          <p:nvPr/>
        </p:nvSpPr>
        <p:spPr>
          <a:xfrm>
            <a:off x="197428" y="189336"/>
            <a:ext cx="8406246" cy="369332"/>
          </a:xfrm>
          <a:prstGeom prst="rect">
            <a:avLst/>
          </a:prstGeom>
          <a:noFill/>
        </p:spPr>
        <p:txBody>
          <a:bodyPr wrap="square" rtlCol="0">
            <a:spAutoFit/>
          </a:bodyPr>
          <a:lstStyle/>
          <a:p>
            <a:r>
              <a:rPr lang="es-AR" sz="1800" b="1" dirty="0" smtClean="0">
                <a:solidFill>
                  <a:srgbClr val="FFC000"/>
                </a:solidFill>
                <a:latin typeface="Lora" panose="020B0604020202020204" charset="0"/>
              </a:rPr>
              <a:t>Son 758.233 los beneficiarios activos bajo la cobertura del SUMAR+ en abril</a:t>
            </a:r>
            <a:endParaRPr lang="es-AR" sz="1800" b="1" dirty="0">
              <a:solidFill>
                <a:srgbClr val="FFC000"/>
              </a:solidFill>
              <a:latin typeface="Lora" panose="020B0604020202020204" charset="0"/>
            </a:endParaRPr>
          </a:p>
        </p:txBody>
      </p:sp>
      <p:sp>
        <p:nvSpPr>
          <p:cNvPr id="2" name="Rectángulo 1"/>
          <p:cNvSpPr/>
          <p:nvPr/>
        </p:nvSpPr>
        <p:spPr>
          <a:xfrm>
            <a:off x="4259634" y="694454"/>
            <a:ext cx="3514243" cy="4324261"/>
          </a:xfrm>
          <a:prstGeom prst="rect">
            <a:avLst/>
          </a:prstGeom>
          <a:ln>
            <a:solidFill>
              <a:schemeClr val="accent1">
                <a:lumMod val="50000"/>
              </a:schemeClr>
            </a:solidFill>
          </a:ln>
        </p:spPr>
        <p:style>
          <a:lnRef idx="2">
            <a:schemeClr val="accent5"/>
          </a:lnRef>
          <a:fillRef idx="1">
            <a:schemeClr val="lt1"/>
          </a:fillRef>
          <a:effectRef idx="0">
            <a:schemeClr val="accent5"/>
          </a:effectRef>
          <a:fontRef idx="minor">
            <a:schemeClr val="dk1"/>
          </a:fontRef>
        </p:style>
        <p:txBody>
          <a:bodyPr wrap="square">
            <a:spAutoFit/>
          </a:bodyPr>
          <a:lstStyle/>
          <a:p>
            <a:pPr algn="just"/>
            <a:r>
              <a:rPr lang="es-AR" sz="1100" dirty="0" smtClean="0"/>
              <a:t>El Programa Sumar + tiene 758.233 personas sin obra social bajo cobertura a abril 2026</a:t>
            </a:r>
          </a:p>
          <a:p>
            <a:pPr algn="just"/>
            <a:endParaRPr lang="es-AR" sz="1100" dirty="0"/>
          </a:p>
          <a:p>
            <a:pPr algn="just"/>
            <a:r>
              <a:rPr lang="es-AR" sz="1100" dirty="0" smtClean="0"/>
              <a:t>El padrón está conformado por:</a:t>
            </a:r>
          </a:p>
          <a:p>
            <a:pPr algn="just"/>
            <a:endParaRPr lang="es-AR" sz="1100" dirty="0"/>
          </a:p>
          <a:p>
            <a:pPr algn="just"/>
            <a:r>
              <a:rPr lang="es-AR" sz="1100" b="1" dirty="0" smtClean="0"/>
              <a:t>Recién nacidos </a:t>
            </a:r>
            <a:r>
              <a:rPr lang="es-AR" sz="1100" b="1" dirty="0" smtClean="0"/>
              <a:t>hasta </a:t>
            </a:r>
            <a:r>
              <a:rPr lang="es-AR" sz="1100" b="1" dirty="0" smtClean="0"/>
              <a:t>5 años: 64.559</a:t>
            </a:r>
          </a:p>
          <a:p>
            <a:pPr algn="just"/>
            <a:endParaRPr lang="es-AR" sz="1100" b="1" dirty="0"/>
          </a:p>
          <a:p>
            <a:pPr algn="just"/>
            <a:r>
              <a:rPr lang="es-AR" sz="1100" b="1" dirty="0" smtClean="0"/>
              <a:t>Niños y Niñas de 6 a 9 años: 54.810</a:t>
            </a:r>
          </a:p>
          <a:p>
            <a:pPr algn="just"/>
            <a:endParaRPr lang="es-AR" sz="1100" b="1" dirty="0"/>
          </a:p>
          <a:p>
            <a:pPr algn="just"/>
            <a:r>
              <a:rPr lang="es-AR" sz="1100" b="1" dirty="0" smtClean="0"/>
              <a:t>Adolescentes </a:t>
            </a:r>
            <a:r>
              <a:rPr lang="es-AR" sz="1100" b="1" dirty="0" smtClean="0"/>
              <a:t>de 10 a </a:t>
            </a:r>
            <a:r>
              <a:rPr lang="es-AR" sz="1100" b="1" dirty="0" smtClean="0"/>
              <a:t>19 años: 147.440</a:t>
            </a:r>
          </a:p>
          <a:p>
            <a:pPr algn="just"/>
            <a:endParaRPr lang="es-AR" sz="1100" b="1" dirty="0"/>
          </a:p>
          <a:p>
            <a:pPr algn="just"/>
            <a:r>
              <a:rPr lang="es-AR" sz="1100" b="1" dirty="0" smtClean="0"/>
              <a:t>Mujeres mayores de 20 años: 257.768</a:t>
            </a:r>
          </a:p>
          <a:p>
            <a:pPr algn="just"/>
            <a:endParaRPr lang="es-AR" sz="1100" b="1" dirty="0"/>
          </a:p>
          <a:p>
            <a:pPr algn="just"/>
            <a:r>
              <a:rPr lang="es-AR" sz="1100" b="1" dirty="0" smtClean="0"/>
              <a:t>Varones mayores de 20 años. 233.656</a:t>
            </a:r>
          </a:p>
          <a:p>
            <a:pPr algn="just"/>
            <a:endParaRPr lang="es-AR" sz="1100" dirty="0"/>
          </a:p>
          <a:p>
            <a:pPr algn="just"/>
            <a:r>
              <a:rPr lang="es-AR" sz="1100" dirty="0" smtClean="0"/>
              <a:t>La inscripción al Sumar + brinda el acceso a las asignaciones por Embarazo, Hijo o Cuidado de Salud que se gestiona en ANSES con la presentación de la constancia del programa de salud.</a:t>
            </a:r>
          </a:p>
          <a:p>
            <a:pPr algn="just"/>
            <a:endParaRPr lang="es-AR" sz="1100" dirty="0"/>
          </a:p>
          <a:p>
            <a:pPr algn="just"/>
            <a:r>
              <a:rPr lang="es-AR" sz="1100" dirty="0" smtClean="0"/>
              <a:t>Las inscripciones se reciben en todos los hospitales y centros de salud de la Provincia con la presentación de DNI de quien se vaya a anotar. El trámite es gratuito. Para mayor información comunicarse con: 0800. 222. 7100</a:t>
            </a:r>
          </a:p>
        </p:txBody>
      </p:sp>
      <p:pic>
        <p:nvPicPr>
          <p:cNvPr id="4" name="Imagen 3"/>
          <p:cNvPicPr>
            <a:picLocks noChangeAspect="1"/>
          </p:cNvPicPr>
          <p:nvPr/>
        </p:nvPicPr>
        <p:blipFill>
          <a:blip r:embed="rId4"/>
          <a:stretch>
            <a:fillRect/>
          </a:stretch>
        </p:blipFill>
        <p:spPr>
          <a:xfrm>
            <a:off x="923883" y="631504"/>
            <a:ext cx="3149353" cy="4357826"/>
          </a:xfrm>
          <a:prstGeom prst="rect">
            <a:avLst/>
          </a:prstGeom>
        </p:spPr>
      </p:pic>
    </p:spTree>
    <p:extLst>
      <p:ext uri="{BB962C8B-B14F-4D97-AF65-F5344CB8AC3E}">
        <p14:creationId xmlns:p14="http://schemas.microsoft.com/office/powerpoint/2010/main" val="7084557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0"/>
        <p:cNvGrpSpPr/>
        <p:nvPr/>
      </p:nvGrpSpPr>
      <p:grpSpPr>
        <a:xfrm>
          <a:off x="0" y="0"/>
          <a:ext cx="0" cy="0"/>
          <a:chOff x="0" y="0"/>
          <a:chExt cx="0" cy="0"/>
        </a:xfrm>
      </p:grpSpPr>
      <p:sp>
        <p:nvSpPr>
          <p:cNvPr id="151" name="Google Shape;151;p27"/>
          <p:cNvSpPr/>
          <p:nvPr/>
        </p:nvSpPr>
        <p:spPr>
          <a:xfrm>
            <a:off x="0" y="5048100"/>
            <a:ext cx="9144000" cy="95400"/>
          </a:xfrm>
          <a:prstGeom prst="rect">
            <a:avLst/>
          </a:prstGeom>
          <a:solidFill>
            <a:srgbClr val="242C4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242C4F"/>
              </a:solidFill>
              <a:latin typeface="Arial"/>
              <a:ea typeface="Arial"/>
              <a:cs typeface="Arial"/>
              <a:sym typeface="Arial"/>
            </a:endParaRPr>
          </a:p>
        </p:txBody>
      </p:sp>
      <p:pic>
        <p:nvPicPr>
          <p:cNvPr id="155" name="Google Shape;155;p27"/>
          <p:cNvPicPr preferRelativeResize="0"/>
          <p:nvPr/>
        </p:nvPicPr>
        <p:blipFill rotWithShape="1">
          <a:blip r:embed="rId3">
            <a:alphaModFix/>
          </a:blip>
          <a:srcRect/>
          <a:stretch/>
        </p:blipFill>
        <p:spPr>
          <a:xfrm>
            <a:off x="7960275" y="690275"/>
            <a:ext cx="2371724" cy="3915657"/>
          </a:xfrm>
          <a:prstGeom prst="rect">
            <a:avLst/>
          </a:prstGeom>
          <a:noFill/>
          <a:ln>
            <a:noFill/>
          </a:ln>
        </p:spPr>
      </p:pic>
      <p:sp>
        <p:nvSpPr>
          <p:cNvPr id="6" name="CuadroTexto 5"/>
          <p:cNvSpPr txBox="1"/>
          <p:nvPr/>
        </p:nvSpPr>
        <p:spPr>
          <a:xfrm>
            <a:off x="983476" y="403528"/>
            <a:ext cx="6369627" cy="923330"/>
          </a:xfrm>
          <a:prstGeom prst="rect">
            <a:avLst/>
          </a:prstGeom>
          <a:noFill/>
        </p:spPr>
        <p:txBody>
          <a:bodyPr wrap="square" rtlCol="0">
            <a:spAutoFit/>
          </a:bodyPr>
          <a:lstStyle/>
          <a:p>
            <a:pPr algn="ctr"/>
            <a:r>
              <a:rPr lang="es-AR" sz="1800" b="1" dirty="0" smtClean="0">
                <a:solidFill>
                  <a:srgbClr val="FFC000"/>
                </a:solidFill>
                <a:latin typeface="Lora" panose="020B0604020202020204" charset="0"/>
              </a:rPr>
              <a:t>En abril se transfirieron $ 208.170.542,60  a hospitales y centros de salud de la Provincia</a:t>
            </a:r>
          </a:p>
          <a:p>
            <a:pPr algn="ctr"/>
            <a:endParaRPr lang="es-AR" sz="1800" b="1" dirty="0">
              <a:solidFill>
                <a:srgbClr val="FFC000"/>
              </a:solidFill>
              <a:latin typeface="Lora" panose="020B0604020202020204" charset="0"/>
            </a:endParaRPr>
          </a:p>
        </p:txBody>
      </p:sp>
      <p:sp>
        <p:nvSpPr>
          <p:cNvPr id="2" name="CuadroTexto 1"/>
          <p:cNvSpPr txBox="1"/>
          <p:nvPr/>
        </p:nvSpPr>
        <p:spPr>
          <a:xfrm>
            <a:off x="983476" y="1267260"/>
            <a:ext cx="3158836" cy="3416320"/>
          </a:xfrm>
          <a:prstGeom prst="rect">
            <a:avLst/>
          </a:prstGeom>
          <a:noFill/>
        </p:spPr>
        <p:txBody>
          <a:bodyPr wrap="square" rtlCol="0">
            <a:spAutoFit/>
          </a:bodyPr>
          <a:lstStyle/>
          <a:p>
            <a:pPr algn="just"/>
            <a:r>
              <a:rPr lang="es-AR" sz="1200" dirty="0" smtClean="0"/>
              <a:t>Durante abril se transfirieron a los hospitales y centros de salud de la Provincia $ 208.170.542,60 millones en concepto de prestaciones de salud que los equipos brindaron a los beneficiarios del programa.</a:t>
            </a:r>
          </a:p>
          <a:p>
            <a:pPr algn="just"/>
            <a:endParaRPr lang="es-AR" sz="1200" dirty="0"/>
          </a:p>
          <a:p>
            <a:pPr algn="just"/>
            <a:r>
              <a:rPr lang="es-AR" sz="1200" dirty="0" smtClean="0"/>
              <a:t>Esos fondos se suman al presupuesto provincial de Salud y permiten la autogestión de inversiones según las necesidades de cada efector.</a:t>
            </a:r>
          </a:p>
          <a:p>
            <a:pPr algn="just"/>
            <a:endParaRPr lang="es-AR" sz="1200" dirty="0"/>
          </a:p>
          <a:p>
            <a:pPr algn="just"/>
            <a:r>
              <a:rPr lang="es-AR" sz="1200" dirty="0" smtClean="0"/>
              <a:t>Los fondos se utilizan en compra de equipamiento, mejoras edilicias y capacitación del recurso humano con la finalidad de continuar fortaleciendo la red pública de salud y de brindar </a:t>
            </a:r>
            <a:r>
              <a:rPr lang="es-AR" sz="1200" dirty="0" smtClean="0"/>
              <a:t>más </a:t>
            </a:r>
            <a:r>
              <a:rPr lang="es-AR" sz="1200" dirty="0" smtClean="0"/>
              <a:t>y mejores atenciones a toda la población.</a:t>
            </a:r>
            <a:endParaRPr lang="es-AR" sz="1200" dirty="0"/>
          </a:p>
        </p:txBody>
      </p:sp>
      <p:pic>
        <p:nvPicPr>
          <p:cNvPr id="3" name="Imagen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82777" y="1074941"/>
            <a:ext cx="2729860" cy="3860557"/>
          </a:xfrm>
          <a:prstGeom prst="rect">
            <a:avLst/>
          </a:prstGeom>
        </p:spPr>
      </p:pic>
    </p:spTree>
    <p:extLst>
      <p:ext uri="{BB962C8B-B14F-4D97-AF65-F5344CB8AC3E}">
        <p14:creationId xmlns:p14="http://schemas.microsoft.com/office/powerpoint/2010/main" val="6777998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uadroTexto 3"/>
          <p:cNvSpPr txBox="1"/>
          <p:nvPr/>
        </p:nvSpPr>
        <p:spPr>
          <a:xfrm>
            <a:off x="988828" y="531628"/>
            <a:ext cx="7368363" cy="369332"/>
          </a:xfrm>
          <a:prstGeom prst="rect">
            <a:avLst/>
          </a:prstGeom>
          <a:noFill/>
        </p:spPr>
        <p:txBody>
          <a:bodyPr wrap="square" rtlCol="0">
            <a:spAutoFit/>
          </a:bodyPr>
          <a:lstStyle/>
          <a:p>
            <a:pPr algn="ctr"/>
            <a:r>
              <a:rPr lang="es-AR" sz="1800" b="1" dirty="0">
                <a:latin typeface="Lora" panose="020B0604020202020204" charset="0"/>
              </a:rPr>
              <a:t>T</a:t>
            </a:r>
            <a:r>
              <a:rPr lang="es-AR" sz="1800" b="1" dirty="0" smtClean="0">
                <a:latin typeface="Lora" panose="020B0604020202020204" charset="0"/>
              </a:rPr>
              <a:t>ransferencias a los establecimientos provinciales de salud</a:t>
            </a:r>
            <a:endParaRPr lang="es-AR" sz="1800" b="1" dirty="0">
              <a:latin typeface="Lora" panose="020B0604020202020204" charset="0"/>
            </a:endParaRPr>
          </a:p>
        </p:txBody>
      </p:sp>
      <p:graphicFrame>
        <p:nvGraphicFramePr>
          <p:cNvPr id="3" name="Objeto 2"/>
          <p:cNvGraphicFramePr>
            <a:graphicFrameLocks noChangeAspect="1"/>
          </p:cNvGraphicFramePr>
          <p:nvPr>
            <p:extLst>
              <p:ext uri="{D42A27DB-BD31-4B8C-83A1-F6EECF244321}">
                <p14:modId xmlns:p14="http://schemas.microsoft.com/office/powerpoint/2010/main" val="4001867855"/>
              </p:ext>
            </p:extLst>
          </p:nvPr>
        </p:nvGraphicFramePr>
        <p:xfrm>
          <a:off x="1578723" y="900960"/>
          <a:ext cx="5890610" cy="4159990"/>
        </p:xfrm>
        <a:graphic>
          <a:graphicData uri="http://schemas.openxmlformats.org/presentationml/2006/ole">
            <mc:AlternateContent xmlns:mc="http://schemas.openxmlformats.org/markup-compatibility/2006">
              <mc:Choice xmlns:v="urn:schemas-microsoft-com:vml" Requires="v">
                <p:oleObj spid="_x0000_s1034" name="Hoja de cálculo" r:id="rId3" imgW="8753330" imgH="6181662" progId="Excel.Sheet.12">
                  <p:embed/>
                </p:oleObj>
              </mc:Choice>
              <mc:Fallback>
                <p:oleObj name="Hoja de cálculo" r:id="rId3" imgW="8753330" imgH="6181662" progId="Excel.Sheet.12">
                  <p:embed/>
                  <p:pic>
                    <p:nvPicPr>
                      <p:cNvPr id="0" name=""/>
                      <p:cNvPicPr/>
                      <p:nvPr/>
                    </p:nvPicPr>
                    <p:blipFill>
                      <a:blip r:embed="rId4"/>
                      <a:stretch>
                        <a:fillRect/>
                      </a:stretch>
                    </p:blipFill>
                    <p:spPr>
                      <a:xfrm>
                        <a:off x="1578723" y="900960"/>
                        <a:ext cx="5890610" cy="4159990"/>
                      </a:xfrm>
                      <a:prstGeom prst="rect">
                        <a:avLst/>
                      </a:prstGeom>
                    </p:spPr>
                  </p:pic>
                </p:oleObj>
              </mc:Fallback>
            </mc:AlternateContent>
          </a:graphicData>
        </a:graphic>
      </p:graphicFrame>
    </p:spTree>
    <p:extLst>
      <p:ext uri="{BB962C8B-B14F-4D97-AF65-F5344CB8AC3E}">
        <p14:creationId xmlns:p14="http://schemas.microsoft.com/office/powerpoint/2010/main" val="19089152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uadroTexto 3"/>
          <p:cNvSpPr txBox="1"/>
          <p:nvPr/>
        </p:nvSpPr>
        <p:spPr>
          <a:xfrm>
            <a:off x="988828" y="531628"/>
            <a:ext cx="7368363" cy="369332"/>
          </a:xfrm>
          <a:prstGeom prst="rect">
            <a:avLst/>
          </a:prstGeom>
          <a:noFill/>
        </p:spPr>
        <p:txBody>
          <a:bodyPr wrap="square" rtlCol="0">
            <a:spAutoFit/>
          </a:bodyPr>
          <a:lstStyle/>
          <a:p>
            <a:pPr algn="ctr"/>
            <a:r>
              <a:rPr lang="es-AR" sz="1800" b="1" dirty="0">
                <a:latin typeface="Lora" panose="020B0604020202020204" charset="0"/>
              </a:rPr>
              <a:t>T</a:t>
            </a:r>
            <a:r>
              <a:rPr lang="es-AR" sz="1800" b="1" dirty="0" smtClean="0">
                <a:latin typeface="Lora" panose="020B0604020202020204" charset="0"/>
              </a:rPr>
              <a:t>ransferencias a los establecimientos provinciales de salud</a:t>
            </a:r>
            <a:endParaRPr lang="es-AR" sz="1800" b="1" dirty="0">
              <a:latin typeface="Lora" panose="020B0604020202020204" charset="0"/>
            </a:endParaRPr>
          </a:p>
        </p:txBody>
      </p:sp>
      <p:graphicFrame>
        <p:nvGraphicFramePr>
          <p:cNvPr id="2" name="Objeto 1"/>
          <p:cNvGraphicFramePr>
            <a:graphicFrameLocks noChangeAspect="1"/>
          </p:cNvGraphicFramePr>
          <p:nvPr>
            <p:extLst>
              <p:ext uri="{D42A27DB-BD31-4B8C-83A1-F6EECF244321}">
                <p14:modId xmlns:p14="http://schemas.microsoft.com/office/powerpoint/2010/main" val="2821625602"/>
              </p:ext>
            </p:extLst>
          </p:nvPr>
        </p:nvGraphicFramePr>
        <p:xfrm>
          <a:off x="1995054" y="900960"/>
          <a:ext cx="5028335" cy="4239966"/>
        </p:xfrm>
        <a:graphic>
          <a:graphicData uri="http://schemas.openxmlformats.org/presentationml/2006/ole">
            <mc:AlternateContent xmlns:mc="http://schemas.openxmlformats.org/markup-compatibility/2006">
              <mc:Choice xmlns:v="urn:schemas-microsoft-com:vml" Requires="v">
                <p:oleObj spid="_x0000_s2058" name="Hoja de cálculo" r:id="rId3" imgW="8144028" imgH="6867383" progId="Excel.Sheet.12">
                  <p:embed/>
                </p:oleObj>
              </mc:Choice>
              <mc:Fallback>
                <p:oleObj name="Hoja de cálculo" r:id="rId3" imgW="8144028" imgH="6867383" progId="Excel.Sheet.12">
                  <p:embed/>
                  <p:pic>
                    <p:nvPicPr>
                      <p:cNvPr id="0" name=""/>
                      <p:cNvPicPr/>
                      <p:nvPr/>
                    </p:nvPicPr>
                    <p:blipFill>
                      <a:blip r:embed="rId4"/>
                      <a:stretch>
                        <a:fillRect/>
                      </a:stretch>
                    </p:blipFill>
                    <p:spPr>
                      <a:xfrm>
                        <a:off x="1995054" y="900960"/>
                        <a:ext cx="5028335" cy="4239966"/>
                      </a:xfrm>
                      <a:prstGeom prst="rect">
                        <a:avLst/>
                      </a:prstGeom>
                    </p:spPr>
                  </p:pic>
                </p:oleObj>
              </mc:Fallback>
            </mc:AlternateContent>
          </a:graphicData>
        </a:graphic>
      </p:graphicFrame>
    </p:spTree>
    <p:extLst>
      <p:ext uri="{BB962C8B-B14F-4D97-AF65-F5344CB8AC3E}">
        <p14:creationId xmlns:p14="http://schemas.microsoft.com/office/powerpoint/2010/main" val="19198488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uadroTexto 3"/>
          <p:cNvSpPr txBox="1"/>
          <p:nvPr/>
        </p:nvSpPr>
        <p:spPr>
          <a:xfrm>
            <a:off x="988828" y="531628"/>
            <a:ext cx="7368363" cy="369332"/>
          </a:xfrm>
          <a:prstGeom prst="rect">
            <a:avLst/>
          </a:prstGeom>
          <a:noFill/>
        </p:spPr>
        <p:txBody>
          <a:bodyPr wrap="square" rtlCol="0">
            <a:spAutoFit/>
          </a:bodyPr>
          <a:lstStyle/>
          <a:p>
            <a:pPr algn="ctr"/>
            <a:r>
              <a:rPr lang="es-AR" sz="1800" b="1" dirty="0">
                <a:latin typeface="Lora" panose="020B0604020202020204" charset="0"/>
              </a:rPr>
              <a:t>T</a:t>
            </a:r>
            <a:r>
              <a:rPr lang="es-AR" sz="1800" b="1" dirty="0" smtClean="0">
                <a:latin typeface="Lora" panose="020B0604020202020204" charset="0"/>
              </a:rPr>
              <a:t>ransferencias a los establecimientos provinciales de salud</a:t>
            </a:r>
            <a:endParaRPr lang="es-AR" sz="1800" b="1" dirty="0">
              <a:latin typeface="Lora" panose="020B0604020202020204" charset="0"/>
            </a:endParaRPr>
          </a:p>
        </p:txBody>
      </p:sp>
      <p:graphicFrame>
        <p:nvGraphicFramePr>
          <p:cNvPr id="3" name="Objeto 2"/>
          <p:cNvGraphicFramePr>
            <a:graphicFrameLocks noChangeAspect="1"/>
          </p:cNvGraphicFramePr>
          <p:nvPr>
            <p:extLst>
              <p:ext uri="{D42A27DB-BD31-4B8C-83A1-F6EECF244321}">
                <p14:modId xmlns:p14="http://schemas.microsoft.com/office/powerpoint/2010/main" val="1679856556"/>
              </p:ext>
            </p:extLst>
          </p:nvPr>
        </p:nvGraphicFramePr>
        <p:xfrm>
          <a:off x="601071" y="1517507"/>
          <a:ext cx="8143875" cy="1609725"/>
        </p:xfrm>
        <a:graphic>
          <a:graphicData uri="http://schemas.openxmlformats.org/presentationml/2006/ole">
            <mc:AlternateContent xmlns:mc="http://schemas.openxmlformats.org/markup-compatibility/2006">
              <mc:Choice xmlns:v="urn:schemas-microsoft-com:vml" Requires="v">
                <p:oleObj spid="_x0000_s3082" name="Hoja de cálculo" r:id="rId3" imgW="8144028" imgH="1609662" progId="Excel.Sheet.12">
                  <p:embed/>
                </p:oleObj>
              </mc:Choice>
              <mc:Fallback>
                <p:oleObj name="Hoja de cálculo" r:id="rId3" imgW="8144028" imgH="1609662" progId="Excel.Sheet.12">
                  <p:embed/>
                  <p:pic>
                    <p:nvPicPr>
                      <p:cNvPr id="0" name=""/>
                      <p:cNvPicPr/>
                      <p:nvPr/>
                    </p:nvPicPr>
                    <p:blipFill>
                      <a:blip r:embed="rId4"/>
                      <a:stretch>
                        <a:fillRect/>
                      </a:stretch>
                    </p:blipFill>
                    <p:spPr>
                      <a:xfrm>
                        <a:off x="601071" y="1517507"/>
                        <a:ext cx="8143875" cy="1609725"/>
                      </a:xfrm>
                      <a:prstGeom prst="rect">
                        <a:avLst/>
                      </a:prstGeom>
                    </p:spPr>
                  </p:pic>
                </p:oleObj>
              </mc:Fallback>
            </mc:AlternateContent>
          </a:graphicData>
        </a:graphic>
      </p:graphicFrame>
    </p:spTree>
    <p:extLst>
      <p:ext uri="{BB962C8B-B14F-4D97-AF65-F5344CB8AC3E}">
        <p14:creationId xmlns:p14="http://schemas.microsoft.com/office/powerpoint/2010/main" val="40013040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uadroTexto 3"/>
          <p:cNvSpPr txBox="1"/>
          <p:nvPr/>
        </p:nvSpPr>
        <p:spPr>
          <a:xfrm>
            <a:off x="988828" y="531628"/>
            <a:ext cx="7368363" cy="369332"/>
          </a:xfrm>
          <a:prstGeom prst="rect">
            <a:avLst/>
          </a:prstGeom>
          <a:noFill/>
        </p:spPr>
        <p:txBody>
          <a:bodyPr wrap="square" rtlCol="0">
            <a:spAutoFit/>
          </a:bodyPr>
          <a:lstStyle/>
          <a:p>
            <a:pPr algn="ctr"/>
            <a:r>
              <a:rPr lang="es-AR" sz="1800" b="1" dirty="0">
                <a:latin typeface="Lora" panose="020B0604020202020204" charset="0"/>
              </a:rPr>
              <a:t>T</a:t>
            </a:r>
            <a:r>
              <a:rPr lang="es-AR" sz="1800" b="1" dirty="0" smtClean="0">
                <a:latin typeface="Lora" panose="020B0604020202020204" charset="0"/>
              </a:rPr>
              <a:t>ransferencias a los establecimientos provinciales de salud</a:t>
            </a:r>
            <a:endParaRPr lang="es-AR" sz="1800" b="1" dirty="0">
              <a:latin typeface="Lora" panose="020B0604020202020204" charset="0"/>
            </a:endParaRPr>
          </a:p>
        </p:txBody>
      </p:sp>
      <p:graphicFrame>
        <p:nvGraphicFramePr>
          <p:cNvPr id="2" name="Objeto 1"/>
          <p:cNvGraphicFramePr>
            <a:graphicFrameLocks noChangeAspect="1"/>
          </p:cNvGraphicFramePr>
          <p:nvPr>
            <p:extLst>
              <p:ext uri="{D42A27DB-BD31-4B8C-83A1-F6EECF244321}">
                <p14:modId xmlns:p14="http://schemas.microsoft.com/office/powerpoint/2010/main" val="2497537988"/>
              </p:ext>
            </p:extLst>
          </p:nvPr>
        </p:nvGraphicFramePr>
        <p:xfrm>
          <a:off x="1892011" y="987570"/>
          <a:ext cx="5276850" cy="3895725"/>
        </p:xfrm>
        <a:graphic>
          <a:graphicData uri="http://schemas.openxmlformats.org/presentationml/2006/ole">
            <mc:AlternateContent xmlns:mc="http://schemas.openxmlformats.org/markup-compatibility/2006">
              <mc:Choice xmlns:v="urn:schemas-microsoft-com:vml" Requires="v">
                <p:oleObj spid="_x0000_s5129" name="Hoja de cálculo" r:id="rId3" imgW="5276815" imgH="3895821" progId="Excel.Sheet.12">
                  <p:embed/>
                </p:oleObj>
              </mc:Choice>
              <mc:Fallback>
                <p:oleObj name="Hoja de cálculo" r:id="rId3" imgW="5276815" imgH="3895821" progId="Excel.Sheet.12">
                  <p:embed/>
                  <p:pic>
                    <p:nvPicPr>
                      <p:cNvPr id="2" name="Objeto 1"/>
                      <p:cNvPicPr/>
                      <p:nvPr/>
                    </p:nvPicPr>
                    <p:blipFill>
                      <a:blip r:embed="rId4"/>
                      <a:stretch>
                        <a:fillRect/>
                      </a:stretch>
                    </p:blipFill>
                    <p:spPr>
                      <a:xfrm>
                        <a:off x="1892011" y="987570"/>
                        <a:ext cx="5276850" cy="3895725"/>
                      </a:xfrm>
                      <a:prstGeom prst="rect">
                        <a:avLst/>
                      </a:prstGeom>
                    </p:spPr>
                  </p:pic>
                </p:oleObj>
              </mc:Fallback>
            </mc:AlternateContent>
          </a:graphicData>
        </a:graphic>
      </p:graphicFrame>
    </p:spTree>
    <p:extLst>
      <p:ext uri="{BB962C8B-B14F-4D97-AF65-F5344CB8AC3E}">
        <p14:creationId xmlns:p14="http://schemas.microsoft.com/office/powerpoint/2010/main" val="10188776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uadroTexto 3"/>
          <p:cNvSpPr txBox="1"/>
          <p:nvPr/>
        </p:nvSpPr>
        <p:spPr>
          <a:xfrm>
            <a:off x="988828" y="531628"/>
            <a:ext cx="7368363" cy="369332"/>
          </a:xfrm>
          <a:prstGeom prst="rect">
            <a:avLst/>
          </a:prstGeom>
          <a:noFill/>
        </p:spPr>
        <p:txBody>
          <a:bodyPr wrap="square" rtlCol="0">
            <a:spAutoFit/>
          </a:bodyPr>
          <a:lstStyle/>
          <a:p>
            <a:pPr algn="ctr"/>
            <a:r>
              <a:rPr lang="es-AR" sz="1800" b="1" dirty="0">
                <a:latin typeface="Lora" panose="020B0604020202020204" charset="0"/>
              </a:rPr>
              <a:t>T</a:t>
            </a:r>
            <a:r>
              <a:rPr lang="es-AR" sz="1800" b="1" dirty="0" smtClean="0">
                <a:latin typeface="Lora" panose="020B0604020202020204" charset="0"/>
              </a:rPr>
              <a:t>ransferencias a los establecimientos provinciales de salud</a:t>
            </a:r>
            <a:endParaRPr lang="es-AR" sz="1800" b="1" dirty="0">
              <a:latin typeface="Lora" panose="020B0604020202020204" charset="0"/>
            </a:endParaRPr>
          </a:p>
        </p:txBody>
      </p:sp>
      <p:pic>
        <p:nvPicPr>
          <p:cNvPr id="3" name="Imagen 2"/>
          <p:cNvPicPr>
            <a:picLocks noChangeAspect="1"/>
          </p:cNvPicPr>
          <p:nvPr/>
        </p:nvPicPr>
        <p:blipFill>
          <a:blip r:embed="rId2"/>
          <a:stretch>
            <a:fillRect/>
          </a:stretch>
        </p:blipFill>
        <p:spPr>
          <a:xfrm>
            <a:off x="2910221" y="900960"/>
            <a:ext cx="3085334" cy="4165347"/>
          </a:xfrm>
          <a:prstGeom prst="rect">
            <a:avLst/>
          </a:prstGeom>
        </p:spPr>
      </p:pic>
    </p:spTree>
    <p:extLst>
      <p:ext uri="{BB962C8B-B14F-4D97-AF65-F5344CB8AC3E}">
        <p14:creationId xmlns:p14="http://schemas.microsoft.com/office/powerpoint/2010/main" val="32931565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0"/>
        <p:cNvGrpSpPr/>
        <p:nvPr/>
      </p:nvGrpSpPr>
      <p:grpSpPr>
        <a:xfrm>
          <a:off x="0" y="0"/>
          <a:ext cx="0" cy="0"/>
          <a:chOff x="0" y="0"/>
          <a:chExt cx="0" cy="0"/>
        </a:xfrm>
      </p:grpSpPr>
      <p:sp>
        <p:nvSpPr>
          <p:cNvPr id="151" name="Google Shape;151;p27"/>
          <p:cNvSpPr/>
          <p:nvPr/>
        </p:nvSpPr>
        <p:spPr>
          <a:xfrm>
            <a:off x="0" y="5048100"/>
            <a:ext cx="9144000" cy="95400"/>
          </a:xfrm>
          <a:prstGeom prst="rect">
            <a:avLst/>
          </a:prstGeom>
          <a:solidFill>
            <a:srgbClr val="242C4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242C4F"/>
              </a:solidFill>
              <a:latin typeface="Arial"/>
              <a:ea typeface="Arial"/>
              <a:cs typeface="Arial"/>
              <a:sym typeface="Arial"/>
            </a:endParaRPr>
          </a:p>
        </p:txBody>
      </p:sp>
      <p:pic>
        <p:nvPicPr>
          <p:cNvPr id="155" name="Google Shape;155;p27"/>
          <p:cNvPicPr preferRelativeResize="0"/>
          <p:nvPr/>
        </p:nvPicPr>
        <p:blipFill rotWithShape="1">
          <a:blip r:embed="rId3">
            <a:alphaModFix/>
          </a:blip>
          <a:srcRect/>
          <a:stretch/>
        </p:blipFill>
        <p:spPr>
          <a:xfrm>
            <a:off x="7960275" y="690275"/>
            <a:ext cx="2371724" cy="3915657"/>
          </a:xfrm>
          <a:prstGeom prst="rect">
            <a:avLst/>
          </a:prstGeom>
          <a:noFill/>
          <a:ln>
            <a:noFill/>
          </a:ln>
        </p:spPr>
      </p:pic>
      <p:sp>
        <p:nvSpPr>
          <p:cNvPr id="3" name="CuadroTexto 2"/>
          <p:cNvSpPr txBox="1"/>
          <p:nvPr/>
        </p:nvSpPr>
        <p:spPr>
          <a:xfrm>
            <a:off x="1495839" y="1116787"/>
            <a:ext cx="6131088" cy="307777"/>
          </a:xfrm>
          <a:prstGeom prst="rect">
            <a:avLst/>
          </a:prstGeom>
          <a:noFill/>
        </p:spPr>
        <p:txBody>
          <a:bodyPr wrap="square" rtlCol="0">
            <a:spAutoFit/>
          </a:bodyPr>
          <a:lstStyle/>
          <a:p>
            <a:endParaRPr lang="es-AR" dirty="0">
              <a:solidFill>
                <a:srgbClr val="7030A0"/>
              </a:solidFill>
            </a:endParaRPr>
          </a:p>
        </p:txBody>
      </p:sp>
      <p:sp>
        <p:nvSpPr>
          <p:cNvPr id="2" name="CuadroTexto 1"/>
          <p:cNvSpPr txBox="1"/>
          <p:nvPr/>
        </p:nvSpPr>
        <p:spPr>
          <a:xfrm>
            <a:off x="1495839" y="572551"/>
            <a:ext cx="5964382" cy="369332"/>
          </a:xfrm>
          <a:prstGeom prst="rect">
            <a:avLst/>
          </a:prstGeom>
          <a:noFill/>
        </p:spPr>
        <p:txBody>
          <a:bodyPr wrap="square" rtlCol="0">
            <a:spAutoFit/>
          </a:bodyPr>
          <a:lstStyle/>
          <a:p>
            <a:pPr algn="ctr"/>
            <a:r>
              <a:rPr lang="es-AR" sz="1800" b="1" dirty="0" smtClean="0">
                <a:latin typeface="Lora" panose="020B0604020202020204" charset="0"/>
              </a:rPr>
              <a:t>Inversiones realizadas durante abril 2026 </a:t>
            </a:r>
            <a:endParaRPr lang="es-AR" sz="1800" b="1" dirty="0">
              <a:latin typeface="Lora" panose="020B0604020202020204" charset="0"/>
            </a:endParaRPr>
          </a:p>
        </p:txBody>
      </p:sp>
      <p:graphicFrame>
        <p:nvGraphicFramePr>
          <p:cNvPr id="8" name="Tabla 7"/>
          <p:cNvGraphicFramePr>
            <a:graphicFrameLocks noGrp="1"/>
          </p:cNvGraphicFramePr>
          <p:nvPr>
            <p:extLst>
              <p:ext uri="{D42A27DB-BD31-4B8C-83A1-F6EECF244321}">
                <p14:modId xmlns:p14="http://schemas.microsoft.com/office/powerpoint/2010/main" val="576342735"/>
              </p:ext>
            </p:extLst>
          </p:nvPr>
        </p:nvGraphicFramePr>
        <p:xfrm>
          <a:off x="1049482" y="1000184"/>
          <a:ext cx="6733310" cy="3954383"/>
        </p:xfrm>
        <a:graphic>
          <a:graphicData uri="http://schemas.openxmlformats.org/drawingml/2006/table">
            <a:tbl>
              <a:tblPr firstRow="1" bandRow="1">
                <a:tableStyleId>{5C22544A-7EE6-4342-B048-85BDC9FD1C3A}</a:tableStyleId>
              </a:tblPr>
              <a:tblGrid>
                <a:gridCol w="3366655">
                  <a:extLst>
                    <a:ext uri="{9D8B030D-6E8A-4147-A177-3AD203B41FA5}">
                      <a16:colId xmlns:a16="http://schemas.microsoft.com/office/drawing/2014/main" val="873904094"/>
                    </a:ext>
                  </a:extLst>
                </a:gridCol>
                <a:gridCol w="3366655">
                  <a:extLst>
                    <a:ext uri="{9D8B030D-6E8A-4147-A177-3AD203B41FA5}">
                      <a16:colId xmlns:a16="http://schemas.microsoft.com/office/drawing/2014/main" val="378986548"/>
                    </a:ext>
                  </a:extLst>
                </a:gridCol>
              </a:tblGrid>
              <a:tr h="296305">
                <a:tc>
                  <a:txBody>
                    <a:bodyPr/>
                    <a:lstStyle/>
                    <a:p>
                      <a:pPr algn="ctr"/>
                      <a:r>
                        <a:rPr lang="es-AR" dirty="0" smtClean="0"/>
                        <a:t>Establecimientos</a:t>
                      </a:r>
                      <a:r>
                        <a:rPr lang="es-AR" baseline="0" dirty="0" smtClean="0"/>
                        <a:t> de salud</a:t>
                      </a:r>
                      <a:endParaRPr lang="es-AR" dirty="0"/>
                    </a:p>
                  </a:txBody>
                  <a:tcPr/>
                </a:tc>
                <a:tc>
                  <a:txBody>
                    <a:bodyPr/>
                    <a:lstStyle/>
                    <a:p>
                      <a:pPr algn="ctr"/>
                      <a:r>
                        <a:rPr lang="es-AR" dirty="0" smtClean="0"/>
                        <a:t>Inversiones significativas</a:t>
                      </a:r>
                      <a:endParaRPr lang="es-AR" dirty="0"/>
                    </a:p>
                  </a:txBody>
                  <a:tcPr/>
                </a:tc>
                <a:extLst>
                  <a:ext uri="{0D108BD9-81ED-4DB2-BD59-A6C34878D82A}">
                    <a16:rowId xmlns:a16="http://schemas.microsoft.com/office/drawing/2014/main" val="802549118"/>
                  </a:ext>
                </a:extLst>
              </a:tr>
              <a:tr h="933614">
                <a:tc>
                  <a:txBody>
                    <a:bodyPr/>
                    <a:lstStyle/>
                    <a:p>
                      <a:r>
                        <a:rPr lang="es-AR" sz="1050" dirty="0" smtClean="0"/>
                        <a:t>Centro</a:t>
                      </a:r>
                      <a:r>
                        <a:rPr lang="es-AR" sz="1050" baseline="0" dirty="0" smtClean="0"/>
                        <a:t> de salud N° 22  El Huaico</a:t>
                      </a:r>
                      <a:endParaRPr lang="es-AR" sz="1050" dirty="0"/>
                    </a:p>
                  </a:txBody>
                  <a:tcPr/>
                </a:tc>
                <a:tc>
                  <a:txBody>
                    <a:bodyPr/>
                    <a:lstStyle/>
                    <a:p>
                      <a:r>
                        <a:rPr lang="es-AR" sz="1050" dirty="0" smtClean="0"/>
                        <a:t>- 1 Caja de examen ginecológica y tijera</a:t>
                      </a:r>
                    </a:p>
                    <a:p>
                      <a:r>
                        <a:rPr lang="es-AR" sz="1050" dirty="0" smtClean="0"/>
                        <a:t>- 1 Aspirador de uso continuo</a:t>
                      </a:r>
                    </a:p>
                    <a:p>
                      <a:r>
                        <a:rPr lang="es-AR" sz="1050" dirty="0" smtClean="0"/>
                        <a:t>- 5 Sillas ergonómicas,</a:t>
                      </a:r>
                      <a:r>
                        <a:rPr lang="es-AR" sz="1050" baseline="0" dirty="0" smtClean="0"/>
                        <a:t> 4 estanterías y un </a:t>
                      </a:r>
                      <a:r>
                        <a:rPr lang="es-AR" sz="1050" baseline="0" dirty="0" err="1" smtClean="0"/>
                        <a:t>gazebo</a:t>
                      </a:r>
                      <a:r>
                        <a:rPr lang="es-AR" sz="1050" baseline="0" dirty="0" smtClean="0"/>
                        <a:t>.</a:t>
                      </a:r>
                    </a:p>
                    <a:p>
                      <a:r>
                        <a:rPr lang="es-AR" sz="1050" baseline="0" dirty="0" smtClean="0"/>
                        <a:t>- 1 PC completa</a:t>
                      </a:r>
                      <a:endParaRPr lang="es-AR" sz="1050" dirty="0"/>
                    </a:p>
                  </a:txBody>
                  <a:tcPr/>
                </a:tc>
                <a:extLst>
                  <a:ext uri="{0D108BD9-81ED-4DB2-BD59-A6C34878D82A}">
                    <a16:rowId xmlns:a16="http://schemas.microsoft.com/office/drawing/2014/main" val="2208071197"/>
                  </a:ext>
                </a:extLst>
              </a:tr>
              <a:tr h="254622">
                <a:tc>
                  <a:txBody>
                    <a:bodyPr/>
                    <a:lstStyle/>
                    <a:p>
                      <a:r>
                        <a:rPr lang="es-AR" sz="1050" dirty="0" smtClean="0"/>
                        <a:t>Hospital</a:t>
                      </a:r>
                      <a:r>
                        <a:rPr lang="es-AR" sz="1050" baseline="0" dirty="0" smtClean="0"/>
                        <a:t> de Cerrillos</a:t>
                      </a:r>
                      <a:endParaRPr lang="es-AR" sz="1050" dirty="0"/>
                    </a:p>
                  </a:txBody>
                  <a:tcPr/>
                </a:tc>
                <a:tc>
                  <a:txBody>
                    <a:bodyPr/>
                    <a:lstStyle/>
                    <a:p>
                      <a:r>
                        <a:rPr lang="es-AR" sz="1050" dirty="0" smtClean="0"/>
                        <a:t>-1 Heladera con </a:t>
                      </a:r>
                      <a:r>
                        <a:rPr lang="es-AR" sz="1050" dirty="0" err="1" smtClean="0"/>
                        <a:t>frezzer</a:t>
                      </a:r>
                      <a:endParaRPr lang="es-AR" sz="1050" dirty="0"/>
                    </a:p>
                  </a:txBody>
                  <a:tcPr/>
                </a:tc>
                <a:extLst>
                  <a:ext uri="{0D108BD9-81ED-4DB2-BD59-A6C34878D82A}">
                    <a16:rowId xmlns:a16="http://schemas.microsoft.com/office/drawing/2014/main" val="1315013046"/>
                  </a:ext>
                </a:extLst>
              </a:tr>
              <a:tr h="424370">
                <a:tc>
                  <a:txBody>
                    <a:bodyPr/>
                    <a:lstStyle/>
                    <a:p>
                      <a:r>
                        <a:rPr lang="es-AR" sz="1050" dirty="0" smtClean="0"/>
                        <a:t>Centro de</a:t>
                      </a:r>
                      <a:r>
                        <a:rPr lang="es-AR" sz="1050" baseline="0" dirty="0" smtClean="0"/>
                        <a:t> salud Villa Los Álamos  </a:t>
                      </a:r>
                      <a:endParaRPr lang="es-AR" sz="1050" dirty="0"/>
                    </a:p>
                  </a:txBody>
                  <a:tcPr/>
                </a:tc>
                <a:tc>
                  <a:txBody>
                    <a:bodyPr/>
                    <a:lstStyle/>
                    <a:p>
                      <a:r>
                        <a:rPr lang="es-AR" sz="1050" dirty="0" smtClean="0"/>
                        <a:t>- Materiales</a:t>
                      </a:r>
                      <a:r>
                        <a:rPr lang="es-AR" sz="1050" baseline="0" dirty="0" smtClean="0"/>
                        <a:t> y reparación de baños, consultorios, cocina y sector de enfermería</a:t>
                      </a:r>
                      <a:endParaRPr lang="es-AR" sz="1050" dirty="0"/>
                    </a:p>
                  </a:txBody>
                  <a:tcPr/>
                </a:tc>
                <a:extLst>
                  <a:ext uri="{0D108BD9-81ED-4DB2-BD59-A6C34878D82A}">
                    <a16:rowId xmlns:a16="http://schemas.microsoft.com/office/drawing/2014/main" val="3644866101"/>
                  </a:ext>
                </a:extLst>
              </a:tr>
              <a:tr h="933614">
                <a:tc>
                  <a:txBody>
                    <a:bodyPr/>
                    <a:lstStyle/>
                    <a:p>
                      <a:r>
                        <a:rPr lang="es-AR" sz="1050" dirty="0" smtClean="0"/>
                        <a:t>Centro de salud</a:t>
                      </a:r>
                      <a:r>
                        <a:rPr lang="es-AR" sz="1050" baseline="0" dirty="0" smtClean="0"/>
                        <a:t> N° 32 Villa Soledad</a:t>
                      </a:r>
                      <a:endParaRPr lang="es-AR" sz="1050" dirty="0"/>
                    </a:p>
                  </a:txBody>
                  <a:tcPr/>
                </a:tc>
                <a:tc>
                  <a:txBody>
                    <a:bodyPr/>
                    <a:lstStyle/>
                    <a:p>
                      <a:pPr marL="171450" indent="-171450">
                        <a:buFontTx/>
                        <a:buChar char="-"/>
                      </a:pPr>
                      <a:r>
                        <a:rPr lang="es-AR" sz="1050" baseline="0" dirty="0" smtClean="0"/>
                        <a:t>Arreglos de carpintería</a:t>
                      </a:r>
                    </a:p>
                    <a:p>
                      <a:pPr marL="171450" indent="-171450">
                        <a:buFontTx/>
                        <a:buChar char="-"/>
                      </a:pPr>
                      <a:r>
                        <a:rPr lang="es-AR" sz="1050" baseline="0" dirty="0" smtClean="0"/>
                        <a:t>Materiales e instalación de cañerías de agua.</a:t>
                      </a:r>
                    </a:p>
                    <a:p>
                      <a:pPr marL="171450" indent="-171450">
                        <a:buFontTx/>
                        <a:buChar char="-"/>
                      </a:pPr>
                      <a:r>
                        <a:rPr lang="es-AR" sz="1050" baseline="0" dirty="0" smtClean="0"/>
                        <a:t>Materiales e instalación de aires acondicionados y cerrajes</a:t>
                      </a:r>
                      <a:endParaRPr lang="es-AR" sz="1050" dirty="0"/>
                    </a:p>
                  </a:txBody>
                  <a:tcPr/>
                </a:tc>
                <a:extLst>
                  <a:ext uri="{0D108BD9-81ED-4DB2-BD59-A6C34878D82A}">
                    <a16:rowId xmlns:a16="http://schemas.microsoft.com/office/drawing/2014/main" val="4018584831"/>
                  </a:ext>
                </a:extLst>
              </a:tr>
              <a:tr h="1103363">
                <a:tc>
                  <a:txBody>
                    <a:bodyPr/>
                    <a:lstStyle/>
                    <a:p>
                      <a:r>
                        <a:rPr lang="es-AR" sz="1050" baseline="0" dirty="0" smtClean="0"/>
                        <a:t> Centro de salud N° 15 Castañares</a:t>
                      </a:r>
                      <a:endParaRPr lang="es-AR" sz="1050" dirty="0"/>
                    </a:p>
                  </a:txBody>
                  <a:tcPr/>
                </a:tc>
                <a:tc>
                  <a:txBody>
                    <a:bodyPr/>
                    <a:lstStyle/>
                    <a:p>
                      <a:pPr marL="171450" indent="-171450">
                        <a:buFontTx/>
                        <a:buChar char="-"/>
                      </a:pPr>
                      <a:r>
                        <a:rPr lang="es-AR" sz="1050" baseline="0" dirty="0" smtClean="0"/>
                        <a:t>Reparación de techos</a:t>
                      </a:r>
                    </a:p>
                    <a:p>
                      <a:pPr marL="171450" indent="-171450">
                        <a:buFontTx/>
                        <a:buChar char="-"/>
                      </a:pPr>
                      <a:r>
                        <a:rPr lang="es-AR" sz="1050" baseline="0" dirty="0" smtClean="0"/>
                        <a:t>Colocación de caños de ventilación</a:t>
                      </a:r>
                    </a:p>
                    <a:p>
                      <a:pPr marL="171450" indent="-171450">
                        <a:buFontTx/>
                        <a:buChar char="-"/>
                      </a:pPr>
                      <a:r>
                        <a:rPr lang="es-AR" sz="1050" baseline="0" dirty="0" smtClean="0"/>
                        <a:t>Compra y colocación de puertas para depósito y residuos patológicos.</a:t>
                      </a:r>
                    </a:p>
                    <a:p>
                      <a:pPr marL="171450" indent="-171450">
                        <a:buFontTx/>
                        <a:buChar char="-"/>
                      </a:pPr>
                      <a:r>
                        <a:rPr lang="es-AR" sz="1050" baseline="0" dirty="0" smtClean="0"/>
                        <a:t>Arreglo y </a:t>
                      </a:r>
                      <a:r>
                        <a:rPr lang="es-AR" sz="1050" baseline="0" dirty="0" err="1" smtClean="0"/>
                        <a:t>service</a:t>
                      </a:r>
                      <a:r>
                        <a:rPr lang="es-AR" sz="1050" baseline="0" dirty="0" smtClean="0"/>
                        <a:t> de un ecógrafo y ecógrafo portátil respectivamente.</a:t>
                      </a:r>
                      <a:endParaRPr lang="es-AR" sz="1050" dirty="0"/>
                    </a:p>
                  </a:txBody>
                  <a:tcPr/>
                </a:tc>
                <a:extLst>
                  <a:ext uri="{0D108BD9-81ED-4DB2-BD59-A6C34878D82A}">
                    <a16:rowId xmlns:a16="http://schemas.microsoft.com/office/drawing/2014/main" val="1246066080"/>
                  </a:ext>
                </a:extLst>
              </a:tr>
            </a:tbl>
          </a:graphicData>
        </a:graphic>
      </p:graphicFrame>
    </p:spTree>
    <p:extLst>
      <p:ext uri="{BB962C8B-B14F-4D97-AF65-F5344CB8AC3E}">
        <p14:creationId xmlns:p14="http://schemas.microsoft.com/office/powerpoint/2010/main" val="1887788865"/>
      </p:ext>
    </p:extLst>
  </p:cSld>
  <p:clrMapOvr>
    <a:masterClrMapping/>
  </p:clrMapOvr>
  <p:timing>
    <p:tnLst>
      <p:par>
        <p:cTn id="1" dur="indefinite" restart="never" nodeType="tmRoot"/>
      </p:par>
    </p:tnLst>
  </p:timing>
</p:sld>
</file>

<file path=ppt/theme/theme1.xml><?xml version="1.0" encoding="utf-8"?>
<a:theme xmlns:a="http://schemas.openxmlformats.org/drawingml/2006/main" name="PPT BASE MINISTERIO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3838</TotalTime>
  <Words>1754</Words>
  <Application>Microsoft Office PowerPoint</Application>
  <PresentationFormat>Presentación en pantalla (16:9)</PresentationFormat>
  <Paragraphs>182</Paragraphs>
  <Slides>17</Slides>
  <Notes>12</Notes>
  <HiddenSlides>0</HiddenSlides>
  <MMClips>0</MMClips>
  <ScaleCrop>false</ScaleCrop>
  <HeadingPairs>
    <vt:vector size="8" baseType="variant">
      <vt:variant>
        <vt:lpstr>Fuentes usadas</vt:lpstr>
      </vt:variant>
      <vt:variant>
        <vt:i4>5</vt:i4>
      </vt:variant>
      <vt:variant>
        <vt:lpstr>Tema</vt:lpstr>
      </vt:variant>
      <vt:variant>
        <vt:i4>1</vt:i4>
      </vt:variant>
      <vt:variant>
        <vt:lpstr>Servidores OLE incrustados</vt:lpstr>
      </vt:variant>
      <vt:variant>
        <vt:i4>1</vt:i4>
      </vt:variant>
      <vt:variant>
        <vt:lpstr>Títulos de diapositiva</vt:lpstr>
      </vt:variant>
      <vt:variant>
        <vt:i4>17</vt:i4>
      </vt:variant>
    </vt:vector>
  </HeadingPairs>
  <TitlesOfParts>
    <vt:vector size="24" baseType="lpstr">
      <vt:lpstr>Montserrat</vt:lpstr>
      <vt:lpstr>Lora</vt:lpstr>
      <vt:lpstr>Montserrat Medium</vt:lpstr>
      <vt:lpstr>Arial</vt:lpstr>
      <vt:lpstr>Times New Roman</vt:lpstr>
      <vt:lpstr>PPT BASE MINISTERIOS</vt:lpstr>
      <vt:lpstr>Hoja de cálculo de Microsoft Excel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user</dc:creator>
  <cp:lastModifiedBy>GABRIELA</cp:lastModifiedBy>
  <cp:revision>419</cp:revision>
  <dcterms:modified xsi:type="dcterms:W3CDTF">2026-06-23T14:13:07Z</dcterms:modified>
</cp:coreProperties>
</file>